
<file path=[Content_Types].xml><?xml version="1.0" encoding="utf-8"?>
<Types xmlns="http://schemas.openxmlformats.org/package/2006/content-types">
  <Default Extension="fntdata" ContentType="application/x-fontdata"/>
  <Default Extension="jpeg" ContentType="image/jpeg"/>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media/image19.jpg" ContentType="image/jpeg"/>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4" r:id="rId1"/>
  </p:sldMasterIdLst>
  <p:notesMasterIdLst>
    <p:notesMasterId r:id="rId13"/>
  </p:notesMasterIdLst>
  <p:sldIdLst>
    <p:sldId id="256" r:id="rId2"/>
    <p:sldId id="261" r:id="rId3"/>
    <p:sldId id="259" r:id="rId4"/>
    <p:sldId id="260" r:id="rId5"/>
    <p:sldId id="264" r:id="rId6"/>
    <p:sldId id="267" r:id="rId7"/>
    <p:sldId id="268" r:id="rId8"/>
    <p:sldId id="266" r:id="rId9"/>
    <p:sldId id="263" r:id="rId10"/>
    <p:sldId id="265" r:id="rId11"/>
    <p:sldId id="262" r:id="rId12"/>
  </p:sldIdLst>
  <p:sldSz cx="18288000" cy="10287000"/>
  <p:notesSz cx="6858000" cy="9144000"/>
  <p:embeddedFontLst>
    <p:embeddedFont>
      <p:font typeface="Alata" panose="020B0604020202020204" charset="0"/>
      <p:regular r:id="rId14"/>
    </p:embeddedFont>
    <p:embeddedFont>
      <p:font typeface="Algerian" panose="04020705040A02060702" pitchFamily="82" charset="0"/>
      <p:regular r:id="rId15"/>
    </p:embeddedFont>
    <p:embeddedFont>
      <p:font typeface="Anton" pitchFamily="2" charset="0"/>
      <p:regular r:id="rId16"/>
    </p:embeddedFont>
    <p:embeddedFont>
      <p:font typeface="Antonio Bold" panose="020B0604020202020204" charset="0"/>
      <p:regular r:id="rId17"/>
    </p:embeddedFont>
    <p:embeddedFont>
      <p:font typeface="Archive" panose="020B0604020202020204" charset="0"/>
      <p:regular r:id="rId18"/>
    </p:embeddedFont>
    <p:embeddedFont>
      <p:font typeface="Berlin Sans FB Demi" panose="020E0802020502020306" pitchFamily="34" charset="0"/>
      <p:bold r:id="rId19"/>
    </p:embeddedFont>
    <p:embeddedFont>
      <p:font typeface="Calibri" panose="020F0502020204030204" pitchFamily="34" charset="0"/>
      <p:regular r:id="rId20"/>
      <p:bold r:id="rId21"/>
      <p:italic r:id="rId22"/>
      <p:boldItalic r:id="rId23"/>
    </p:embeddedFont>
    <p:embeddedFont>
      <p:font typeface="Gill Sans MT" panose="020B0502020104020203" pitchFamily="34" charset="0"/>
      <p:regular r:id="rId24"/>
      <p:bold r:id="rId25"/>
      <p:italic r:id="rId26"/>
      <p:boldItalic r:id="rId27"/>
    </p:embeddedFont>
    <p:embeddedFont>
      <p:font typeface="Poppins" panose="00000500000000000000" pitchFamily="2" charset="0"/>
      <p:regular r:id="rId28"/>
      <p:bold r:id="rId29"/>
      <p:italic r:id="rId30"/>
      <p:boldItalic r:id="rId31"/>
    </p:embeddedFont>
    <p:embeddedFont>
      <p:font typeface="Poppins Bold" panose="00000800000000000000" charset="0"/>
      <p:regular r:id="rId32"/>
    </p:embeddedFont>
    <p:embeddedFont>
      <p:font typeface="Trebuchet MS" panose="020B0603020202020204" pitchFamily="34" charset="0"/>
      <p:regular r:id="rId33"/>
      <p:bold r:id="rId34"/>
      <p:italic r:id="rId35"/>
      <p:boldItalic r:id="rId36"/>
    </p:embeddedFont>
    <p:embeddedFont>
      <p:font typeface="Wingdings 3" panose="05040102010807070707" pitchFamily="18" charset="2"/>
      <p:regular r:id="rId3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30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312" y="231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9" Type="http://schemas.openxmlformats.org/officeDocument/2006/relationships/viewProps" Target="viewProps.xml"/><Relationship Id="rId21" Type="http://schemas.openxmlformats.org/officeDocument/2006/relationships/font" Target="fonts/font8.fntdata"/><Relationship Id="rId34" Type="http://schemas.openxmlformats.org/officeDocument/2006/relationships/font" Target="fonts/font2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font" Target="fonts/font24.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font" Target="fonts/font23.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font" Target="fonts/font2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EE0245-73A0-4996-8327-943EF6CBA786}" type="datetimeFigureOut">
              <a:rPr lang="en-IN" smtClean="0"/>
              <a:t>25-06-2023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E2AF9B-D563-4A52-8EF4-B5F6DB4ED6CB}" type="slidenum">
              <a:rPr lang="en-IN" smtClean="0"/>
              <a:t>‹#›</a:t>
            </a:fld>
            <a:endParaRPr lang="en-IN"/>
          </a:p>
        </p:txBody>
      </p:sp>
    </p:spTree>
    <p:extLst>
      <p:ext uri="{BB962C8B-B14F-4D97-AF65-F5344CB8AC3E}">
        <p14:creationId xmlns:p14="http://schemas.microsoft.com/office/powerpoint/2010/main" val="4041579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4EF351C-081E-4F2B-B14C-54F6DB415BA6}" type="slidenum">
              <a:rPr lang="en-IN" smtClean="0"/>
              <a:t>8</a:t>
            </a:fld>
            <a:endParaRPr lang="en-IN"/>
          </a:p>
        </p:txBody>
      </p:sp>
    </p:spTree>
    <p:extLst>
      <p:ext uri="{BB962C8B-B14F-4D97-AF65-F5344CB8AC3E}">
        <p14:creationId xmlns:p14="http://schemas.microsoft.com/office/powerpoint/2010/main" val="4172889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12700"/>
            <a:ext cx="18288000" cy="10299701"/>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2260601" y="3606801"/>
            <a:ext cx="11650404" cy="2469453"/>
          </a:xfrm>
        </p:spPr>
        <p:txBody>
          <a:bodyPr anchor="b">
            <a:noAutofit/>
          </a:bodyPr>
          <a:lstStyle>
            <a:lvl1pPr algn="r">
              <a:defRPr sz="8100">
                <a:solidFill>
                  <a:schemeClr val="accent1">
                    <a:lumMod val="7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2260601" y="6076250"/>
            <a:ext cx="11650404" cy="1645349"/>
          </a:xfrm>
        </p:spPr>
        <p:txBody>
          <a:bodyPr anchor="t"/>
          <a:lstStyle>
            <a:lvl1pPr marL="0" indent="0" algn="r">
              <a:buNone/>
              <a:defRPr>
                <a:solidFill>
                  <a:schemeClr val="tx1">
                    <a:lumMod val="50000"/>
                    <a:lumOff val="50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25-Jun-23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99807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3" y="914400"/>
            <a:ext cx="12895002" cy="5105400"/>
          </a:xfrm>
        </p:spPr>
        <p:txBody>
          <a:bodyPr anchor="ctr">
            <a:normAutofit/>
          </a:bodyPr>
          <a:lstStyle>
            <a:lvl1pPr algn="l">
              <a:defRPr sz="66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05600"/>
            <a:ext cx="12895002" cy="2356443"/>
          </a:xfrm>
        </p:spPr>
        <p:txBody>
          <a:bodyPr anchor="ctr">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25-Jun-23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5786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97001" y="914400"/>
            <a:ext cx="12141201"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2049209" y="5448300"/>
            <a:ext cx="10836786" cy="571500"/>
          </a:xfrm>
        </p:spPr>
        <p:txBody>
          <a:bodyPr anchor="ctr">
            <a:noAutofit/>
          </a:bodyPr>
          <a:lstStyle>
            <a:lvl1pPr marL="0" indent="0">
              <a:buFontTx/>
              <a:buNone/>
              <a:defRPr sz="2400">
                <a:solidFill>
                  <a:schemeClr val="tx1">
                    <a:lumMod val="50000"/>
                    <a:lumOff val="50000"/>
                  </a:schemeClr>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05600"/>
            <a:ext cx="12895002" cy="2356443"/>
          </a:xfrm>
        </p:spPr>
        <p:txBody>
          <a:bodyPr anchor="ctr">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25-Jun-23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4" name="TextBox 23"/>
          <p:cNvSpPr txBox="1"/>
          <p:nvPr/>
        </p:nvSpPr>
        <p:spPr>
          <a:xfrm>
            <a:off x="812805" y="1185567"/>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solidFill>
                <a:effectLst/>
                <a:latin typeface="Arial"/>
              </a:rPr>
              <a:t>“</a:t>
            </a:r>
          </a:p>
        </p:txBody>
      </p:sp>
      <p:sp>
        <p:nvSpPr>
          <p:cNvPr id="25" name="TextBox 24"/>
          <p:cNvSpPr txBox="1"/>
          <p:nvPr/>
        </p:nvSpPr>
        <p:spPr>
          <a:xfrm>
            <a:off x="13339517" y="4329834"/>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0389697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16003" y="2897982"/>
            <a:ext cx="12895002" cy="3893190"/>
          </a:xfrm>
        </p:spPr>
        <p:txBody>
          <a:bodyPr anchor="b">
            <a:normAutofit/>
          </a:bodyPr>
          <a:lstStyle>
            <a:lvl1pPr algn="l">
              <a:defRPr sz="66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25-Jun-23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230694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397001" y="914400"/>
            <a:ext cx="12141201"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15999" y="6019800"/>
            <a:ext cx="12895004" cy="771372"/>
          </a:xfrm>
        </p:spPr>
        <p:txBody>
          <a:bodyPr anchor="b">
            <a:noAutofit/>
          </a:bodyPr>
          <a:lstStyle>
            <a:lvl1pPr marL="0" indent="0">
              <a:buFontTx/>
              <a:buNone/>
              <a:defRPr sz="3600">
                <a:solidFill>
                  <a:schemeClr val="tx1">
                    <a:lumMod val="75000"/>
                    <a:lumOff val="25000"/>
                  </a:schemeClr>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25-Jun-23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4" name="TextBox 23"/>
          <p:cNvSpPr txBox="1"/>
          <p:nvPr/>
        </p:nvSpPr>
        <p:spPr>
          <a:xfrm>
            <a:off x="812805" y="1185567"/>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solidFill>
                <a:effectLst/>
                <a:latin typeface="Arial"/>
              </a:rPr>
              <a:t>“</a:t>
            </a:r>
          </a:p>
        </p:txBody>
      </p:sp>
      <p:sp>
        <p:nvSpPr>
          <p:cNvPr id="25" name="TextBox 24"/>
          <p:cNvSpPr txBox="1"/>
          <p:nvPr/>
        </p:nvSpPr>
        <p:spPr>
          <a:xfrm>
            <a:off x="13339517" y="4329834"/>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1994892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028699" y="914400"/>
            <a:ext cx="12882305"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15999" y="6019800"/>
            <a:ext cx="12895004" cy="771372"/>
          </a:xfrm>
        </p:spPr>
        <p:txBody>
          <a:bodyPr anchor="b">
            <a:noAutofit/>
          </a:bodyPr>
          <a:lstStyle>
            <a:lvl1pPr marL="0" indent="0">
              <a:buFontTx/>
              <a:buNone/>
              <a:defRPr sz="3600">
                <a:solidFill>
                  <a:schemeClr val="accent1"/>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25-Jun-23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072844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25-Jun-23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226860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951510" y="914399"/>
            <a:ext cx="1957115" cy="787717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016003" y="914400"/>
            <a:ext cx="10590225" cy="78771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25-Jun-23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29117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25-Jun-23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58805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16003" y="4051301"/>
            <a:ext cx="12895002" cy="2739872"/>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91172"/>
            <a:ext cx="12895002" cy="1290600"/>
          </a:xfrm>
        </p:spPr>
        <p:txBody>
          <a:bodyPr anchor="t"/>
          <a:lstStyle>
            <a:lvl1pPr marL="0" indent="0" algn="l">
              <a:buNone/>
              <a:defRPr sz="30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25-Jun-23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83534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16002" y="3240884"/>
            <a:ext cx="6276053" cy="58211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634955" y="3240884"/>
            <a:ext cx="6276051" cy="5821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25-Jun-23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82796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13618" y="3241475"/>
            <a:ext cx="6278435"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013618" y="4105868"/>
            <a:ext cx="6278435" cy="49561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32575" y="3241475"/>
            <a:ext cx="6278427"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7632577" y="4105868"/>
            <a:ext cx="6278426" cy="49561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25-Jun-23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70312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16001" y="914400"/>
            <a:ext cx="12895002" cy="19812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25-Jun-23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53687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25-Jun-23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869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1" y="2247906"/>
            <a:ext cx="5781792" cy="1917699"/>
          </a:xfrm>
        </p:spPr>
        <p:txBody>
          <a:bodyPr anchor="b">
            <a:normAutofit/>
          </a:bodyPr>
          <a:lstStyle>
            <a:lvl1pPr>
              <a:defRPr sz="3000"/>
            </a:lvl1pPr>
          </a:lstStyle>
          <a:p>
            <a:r>
              <a:rPr lang="en-US"/>
              <a:t>Click to edit Master title style</a:t>
            </a:r>
            <a:endParaRPr lang="en-US" dirty="0"/>
          </a:p>
        </p:txBody>
      </p:sp>
      <p:sp>
        <p:nvSpPr>
          <p:cNvPr id="3" name="Content Placeholder 2"/>
          <p:cNvSpPr>
            <a:spLocks noGrp="1"/>
          </p:cNvSpPr>
          <p:nvPr>
            <p:ph idx="1"/>
          </p:nvPr>
        </p:nvSpPr>
        <p:spPr>
          <a:xfrm>
            <a:off x="7140692" y="772387"/>
            <a:ext cx="6770312" cy="828965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16001" y="4165604"/>
            <a:ext cx="5781792" cy="3876674"/>
          </a:xfrm>
        </p:spPr>
        <p:txBody>
          <a:bodyPr>
            <a:normAutofit/>
          </a:bodyPr>
          <a:lstStyle>
            <a:lvl1pPr marL="0" indent="0">
              <a:buNone/>
              <a:defRPr sz="2100"/>
            </a:lvl1pPr>
            <a:lvl2pPr marL="685595" indent="0">
              <a:buNone/>
              <a:defRPr sz="2100"/>
            </a:lvl2pPr>
            <a:lvl3pPr marL="1371189" indent="0">
              <a:buNone/>
              <a:defRPr sz="1800"/>
            </a:lvl3pPr>
            <a:lvl4pPr marL="2056784" indent="0">
              <a:buNone/>
              <a:defRPr sz="1500"/>
            </a:lvl4pPr>
            <a:lvl5pPr marL="2742377" indent="0">
              <a:buNone/>
              <a:defRPr sz="1500"/>
            </a:lvl5pPr>
            <a:lvl6pPr marL="3427971" indent="0">
              <a:buNone/>
              <a:defRPr sz="1500"/>
            </a:lvl6pPr>
            <a:lvl7pPr marL="4113566" indent="0">
              <a:buNone/>
              <a:defRPr sz="1500"/>
            </a:lvl7pPr>
            <a:lvl8pPr marL="4799160" indent="0">
              <a:buNone/>
              <a:defRPr sz="1500"/>
            </a:lvl8pPr>
            <a:lvl9pPr marL="5484755"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25-Jun-23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23602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2" y="7200900"/>
            <a:ext cx="12895001" cy="85010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16001" y="914400"/>
            <a:ext cx="12895002" cy="5768577"/>
          </a:xfrm>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16002" y="8051007"/>
            <a:ext cx="12895001" cy="1011036"/>
          </a:xfrm>
        </p:spPr>
        <p:txBody>
          <a:bodyPr>
            <a:normAutofit/>
          </a:bodyPr>
          <a:lstStyle>
            <a:lvl1pPr marL="0" indent="0">
              <a:buNone/>
              <a:defRPr sz="18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25-Jun-23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78222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9" name="Group 28"/>
          <p:cNvGrpSpPr/>
          <p:nvPr/>
        </p:nvGrpSpPr>
        <p:grpSpPr>
          <a:xfrm>
            <a:off x="0" y="-12700"/>
            <a:ext cx="18288000" cy="10299701"/>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1016001" y="914400"/>
            <a:ext cx="12895002" cy="19812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16001" y="3240884"/>
            <a:ext cx="12895002" cy="5821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807700" y="9062044"/>
            <a:ext cx="1367909" cy="547688"/>
          </a:xfrm>
          <a:prstGeom prst="rect">
            <a:avLst/>
          </a:prstGeom>
        </p:spPr>
        <p:txBody>
          <a:bodyPr vert="horz" lIns="91440" tIns="45720" rIns="91440" bIns="45720" rtlCol="0" anchor="ctr"/>
          <a:lstStyle>
            <a:lvl1pPr algn="r">
              <a:defRPr sz="1350">
                <a:solidFill>
                  <a:schemeClr val="tx1">
                    <a:tint val="75000"/>
                  </a:schemeClr>
                </a:solidFill>
              </a:defRPr>
            </a:lvl1pPr>
          </a:lstStyle>
          <a:p>
            <a:fld id="{1D8BD707-D9CF-40AE-B4C6-C98DA3205C09}" type="datetimeFigureOut">
              <a:rPr lang="en-US" smtClean="0"/>
              <a:pPr/>
              <a:t>25-Jun-23</a:t>
            </a:fld>
            <a:endParaRPr lang="en-US"/>
          </a:p>
        </p:txBody>
      </p:sp>
      <p:sp>
        <p:nvSpPr>
          <p:cNvPr id="5" name="Footer Placeholder 4"/>
          <p:cNvSpPr>
            <a:spLocks noGrp="1"/>
          </p:cNvSpPr>
          <p:nvPr>
            <p:ph type="ftr" sz="quarter" idx="3"/>
          </p:nvPr>
        </p:nvSpPr>
        <p:spPr>
          <a:xfrm>
            <a:off x="1016001" y="9062044"/>
            <a:ext cx="9446418" cy="547688"/>
          </a:xfrm>
          <a:prstGeom prst="rect">
            <a:avLst/>
          </a:prstGeom>
        </p:spPr>
        <p:txBody>
          <a:bodyPr vert="horz" lIns="91440" tIns="45720" rIns="91440" bIns="45720" rtlCol="0" anchor="ctr"/>
          <a:lstStyle>
            <a:lvl1pPr algn="l">
              <a:defRPr sz="13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885995" y="9062044"/>
            <a:ext cx="1025009" cy="547688"/>
          </a:xfrm>
          <a:prstGeom prst="rect">
            <a:avLst/>
          </a:prstGeom>
        </p:spPr>
        <p:txBody>
          <a:bodyPr vert="horz" lIns="91440" tIns="45720" rIns="91440" bIns="45720" rtlCol="0" anchor="ctr"/>
          <a:lstStyle>
            <a:lvl1pPr algn="r">
              <a:defRPr sz="1350">
                <a:solidFill>
                  <a:schemeClr val="accent1">
                    <a:lumMod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729086507"/>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Lst>
  <p:txStyles>
    <p:titleStyle>
      <a:lvl1pPr algn="l" defTabSz="685800" rtl="0" eaLnBrk="1" latinLnBrk="0" hangingPunct="1">
        <a:spcBef>
          <a:spcPct val="0"/>
        </a:spcBef>
        <a:buNone/>
        <a:defRPr sz="54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514350" algn="l" defTabSz="685800" rtl="0" eaLnBrk="1" latinLnBrk="0" hangingPunct="1">
        <a:spcBef>
          <a:spcPts val="1500"/>
        </a:spcBef>
        <a:spcAft>
          <a:spcPts val="0"/>
        </a:spcAft>
        <a:buClr>
          <a:schemeClr val="accent1">
            <a:lumMod val="75000"/>
          </a:schemeClr>
        </a:buClr>
        <a:buSzPct val="80000"/>
        <a:buFont typeface="Wingdings 3" charset="2"/>
        <a:buChar char=""/>
        <a:defRPr sz="2700" kern="1200">
          <a:solidFill>
            <a:schemeClr val="tx1">
              <a:lumMod val="75000"/>
              <a:lumOff val="25000"/>
            </a:schemeClr>
          </a:solidFill>
          <a:latin typeface="+mn-lt"/>
          <a:ea typeface="+mn-ea"/>
          <a:cs typeface="+mn-cs"/>
        </a:defRPr>
      </a:lvl1pPr>
      <a:lvl2pPr marL="1114425" indent="-428625" algn="l" defTabSz="685800" rtl="0" eaLnBrk="1" latinLnBrk="0" hangingPunct="1">
        <a:spcBef>
          <a:spcPts val="1500"/>
        </a:spcBef>
        <a:spcAft>
          <a:spcPts val="0"/>
        </a:spcAft>
        <a:buClr>
          <a:schemeClr val="accent1">
            <a:lumMod val="75000"/>
          </a:schemeClr>
        </a:buClr>
        <a:buSzPct val="80000"/>
        <a:buFont typeface="Wingdings 3" charset="2"/>
        <a:buChar char=""/>
        <a:defRPr sz="2400" kern="1200">
          <a:solidFill>
            <a:schemeClr val="tx1">
              <a:lumMod val="75000"/>
              <a:lumOff val="25000"/>
            </a:schemeClr>
          </a:solidFill>
          <a:latin typeface="+mn-lt"/>
          <a:ea typeface="+mn-ea"/>
          <a:cs typeface="+mn-cs"/>
        </a:defRPr>
      </a:lvl2pPr>
      <a:lvl3pPr marL="1714500" indent="-342900" algn="l" defTabSz="685800" rtl="0" eaLnBrk="1" latinLnBrk="0" hangingPunct="1">
        <a:spcBef>
          <a:spcPts val="1500"/>
        </a:spcBef>
        <a:spcAft>
          <a:spcPts val="0"/>
        </a:spcAft>
        <a:buClr>
          <a:schemeClr val="accent1">
            <a:lumMod val="75000"/>
          </a:schemeClr>
        </a:buClr>
        <a:buSzPct val="80000"/>
        <a:buFont typeface="Wingdings 3" charset="2"/>
        <a:buChar char=""/>
        <a:defRPr sz="2100" kern="1200">
          <a:solidFill>
            <a:schemeClr val="tx1">
              <a:lumMod val="75000"/>
              <a:lumOff val="25000"/>
            </a:schemeClr>
          </a:solidFill>
          <a:latin typeface="+mn-lt"/>
          <a:ea typeface="+mn-ea"/>
          <a:cs typeface="+mn-cs"/>
        </a:defRPr>
      </a:lvl3pPr>
      <a:lvl4pPr marL="2400300" indent="-342900" algn="l" defTabSz="685800" rtl="0" eaLnBrk="1" latinLnBrk="0" hangingPunct="1">
        <a:spcBef>
          <a:spcPts val="15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4pPr>
      <a:lvl5pPr marL="3086100" indent="-342900" algn="l" defTabSz="685800" rtl="0" eaLnBrk="1" latinLnBrk="0" hangingPunct="1">
        <a:spcBef>
          <a:spcPts val="15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5pPr>
      <a:lvl6pPr marL="3771900" indent="-342900" algn="l" defTabSz="685800" rtl="0" eaLnBrk="1" latinLnBrk="0" hangingPunct="1">
        <a:spcBef>
          <a:spcPts val="15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6pPr>
      <a:lvl7pPr marL="4457700" indent="-342900" algn="l" defTabSz="685800" rtl="0" eaLnBrk="1" latinLnBrk="0" hangingPunct="1">
        <a:spcBef>
          <a:spcPts val="15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7pPr>
      <a:lvl8pPr marL="5143500" indent="-342900" algn="l" defTabSz="685800" rtl="0" eaLnBrk="1" latinLnBrk="0" hangingPunct="1">
        <a:spcBef>
          <a:spcPts val="15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8pPr>
      <a:lvl9pPr marL="5829300" indent="-342900" algn="l" defTabSz="685800" rtl="0" eaLnBrk="1" latinLnBrk="0" hangingPunct="1">
        <a:spcBef>
          <a:spcPts val="15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jpeg"/></Relationships>
</file>

<file path=ppt/slides/_rels/slide11.xml.rels><?xml version="1.0" encoding="UTF-8" standalone="yes"?>
<Relationships xmlns="http://schemas.openxmlformats.org/package/2006/relationships"><Relationship Id="rId3" Type="http://schemas.openxmlformats.org/officeDocument/2006/relationships/hyperlink" Target="https://pixabay.com/en/thank-you-text-message-note-394180/" TargetMode="External"/><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2.sv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hyperlink" Target="https://openclipart.org/detail/121699/project_schedule" TargetMode="External"/><Relationship Id="rId7" Type="http://schemas.openxmlformats.org/officeDocument/2006/relationships/image" Target="../media/image10.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hyperlink" Target="https://pxhere.com/id/photo/1428127" TargetMode="External"/><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3" Type="http://schemas.openxmlformats.org/officeDocument/2006/relationships/hyperlink" Target="https://www.maxpixel.net/Find-Detective-Finger-Fingerprints-Mystery-Clues-152085" TargetMode="External"/><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marconomy.de/die-18-wichtigsten-kpis-fuer-erfolgreiches-lead-management-a-727842/" TargetMode="External"/><Relationship Id="rId2" Type="http://schemas.openxmlformats.org/officeDocument/2006/relationships/image" Target="../media/image13.jp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jp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svg"/></Relationships>
</file>

<file path=ppt/slides/_rels/slide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9000"/>
          </a:blip>
          <a:srcRect l="7854" t="1848" r="33909"/>
          <a:stretch>
            <a:fillRect/>
          </a:stretch>
        </p:blipFill>
        <p:spPr>
          <a:xfrm>
            <a:off x="5381530" y="3027110"/>
            <a:ext cx="12906470" cy="7259889"/>
          </a:xfrm>
          <a:prstGeom prst="rect">
            <a:avLst/>
          </a:prstGeom>
        </p:spPr>
      </p:pic>
      <p:grpSp>
        <p:nvGrpSpPr>
          <p:cNvPr id="3" name="Group 3"/>
          <p:cNvGrpSpPr/>
          <p:nvPr/>
        </p:nvGrpSpPr>
        <p:grpSpPr>
          <a:xfrm rot="-8172920">
            <a:off x="11568033" y="4275355"/>
            <a:ext cx="3151536" cy="4970385"/>
            <a:chOff x="0" y="0"/>
            <a:chExt cx="812800" cy="1281892"/>
          </a:xfrm>
        </p:grpSpPr>
        <p:sp>
          <p:nvSpPr>
            <p:cNvPr id="4" name="Freeform 4"/>
            <p:cNvSpPr/>
            <p:nvPr/>
          </p:nvSpPr>
          <p:spPr>
            <a:xfrm>
              <a:off x="25108" y="66206"/>
              <a:ext cx="762585" cy="1149481"/>
            </a:xfrm>
            <a:custGeom>
              <a:avLst/>
              <a:gdLst/>
              <a:ahLst/>
              <a:cxnLst/>
              <a:rect l="l" t="t" r="r" b="b"/>
              <a:pathLst>
                <a:path w="762585" h="1149481">
                  <a:moveTo>
                    <a:pt x="445750" y="35452"/>
                  </a:moveTo>
                  <a:lnTo>
                    <a:pt x="723234" y="473082"/>
                  </a:lnTo>
                  <a:cubicBezTo>
                    <a:pt x="762584" y="535142"/>
                    <a:pt x="762584" y="614338"/>
                    <a:pt x="723234" y="676398"/>
                  </a:cubicBezTo>
                  <a:lnTo>
                    <a:pt x="445750" y="1114028"/>
                  </a:lnTo>
                  <a:cubicBezTo>
                    <a:pt x="431752" y="1136103"/>
                    <a:pt x="407431" y="1149480"/>
                    <a:pt x="381292" y="1149480"/>
                  </a:cubicBezTo>
                  <a:cubicBezTo>
                    <a:pt x="355153" y="1149480"/>
                    <a:pt x="330832" y="1136103"/>
                    <a:pt x="316834" y="1114028"/>
                  </a:cubicBezTo>
                  <a:lnTo>
                    <a:pt x="39350" y="676398"/>
                  </a:lnTo>
                  <a:cubicBezTo>
                    <a:pt x="0" y="614338"/>
                    <a:pt x="0" y="535142"/>
                    <a:pt x="39350" y="473082"/>
                  </a:cubicBezTo>
                  <a:lnTo>
                    <a:pt x="316834" y="35452"/>
                  </a:lnTo>
                  <a:cubicBezTo>
                    <a:pt x="330832" y="13377"/>
                    <a:pt x="355153" y="0"/>
                    <a:pt x="381292" y="0"/>
                  </a:cubicBezTo>
                  <a:cubicBezTo>
                    <a:pt x="407431" y="0"/>
                    <a:pt x="431752" y="13377"/>
                    <a:pt x="445750" y="35452"/>
                  </a:cubicBezTo>
                  <a:close/>
                </a:path>
              </a:pathLst>
            </a:custGeom>
            <a:solidFill>
              <a:srgbClr val="161939"/>
            </a:solidFill>
            <a:ln>
              <a:noFill/>
            </a:ln>
          </p:spPr>
        </p:sp>
        <p:sp>
          <p:nvSpPr>
            <p:cNvPr id="5" name="TextBox 5"/>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rot="4791208">
            <a:off x="6460495" y="-5860927"/>
            <a:ext cx="8100857" cy="7088250"/>
            <a:chOff x="0" y="0"/>
            <a:chExt cx="812800" cy="711200"/>
          </a:xfrm>
        </p:grpSpPr>
        <p:sp>
          <p:nvSpPr>
            <p:cNvPr id="7" name="Freeform 7"/>
            <p:cNvSpPr/>
            <p:nvPr/>
          </p:nvSpPr>
          <p:spPr>
            <a:xfrm>
              <a:off x="31590" y="46587"/>
              <a:ext cx="749621" cy="664613"/>
            </a:xfrm>
            <a:custGeom>
              <a:avLst/>
              <a:gdLst/>
              <a:ahLst/>
              <a:cxnLst/>
              <a:rect l="l" t="t" r="r" b="b"/>
              <a:pathLst>
                <a:path w="749621" h="664613">
                  <a:moveTo>
                    <a:pt x="414639" y="23114"/>
                  </a:moveTo>
                  <a:lnTo>
                    <a:pt x="741381" y="594912"/>
                  </a:lnTo>
                  <a:cubicBezTo>
                    <a:pt x="749620" y="609331"/>
                    <a:pt x="749561" y="627046"/>
                    <a:pt x="741226" y="641409"/>
                  </a:cubicBezTo>
                  <a:cubicBezTo>
                    <a:pt x="732890" y="655773"/>
                    <a:pt x="717539" y="664613"/>
                    <a:pt x="700932" y="664613"/>
                  </a:cubicBezTo>
                  <a:lnTo>
                    <a:pt x="48688" y="664613"/>
                  </a:lnTo>
                  <a:cubicBezTo>
                    <a:pt x="32081" y="664613"/>
                    <a:pt x="16730" y="655773"/>
                    <a:pt x="8394" y="641409"/>
                  </a:cubicBezTo>
                  <a:cubicBezTo>
                    <a:pt x="59" y="627046"/>
                    <a:pt x="0" y="609331"/>
                    <a:pt x="8239" y="594912"/>
                  </a:cubicBezTo>
                  <a:lnTo>
                    <a:pt x="334981" y="23114"/>
                  </a:lnTo>
                  <a:cubicBezTo>
                    <a:pt x="343148" y="8821"/>
                    <a:pt x="358348" y="0"/>
                    <a:pt x="374810" y="0"/>
                  </a:cubicBezTo>
                  <a:cubicBezTo>
                    <a:pt x="391272" y="0"/>
                    <a:pt x="406472" y="8821"/>
                    <a:pt x="414639" y="23114"/>
                  </a:cubicBezTo>
                  <a:close/>
                </a:path>
              </a:pathLst>
            </a:custGeom>
            <a:solidFill>
              <a:srgbClr val="000000">
                <a:alpha val="0"/>
              </a:srgbClr>
            </a:solidFill>
            <a:ln w="114300">
              <a:solidFill>
                <a:srgbClr val="161939"/>
              </a:solidFill>
            </a:ln>
          </p:spPr>
        </p:sp>
        <p:sp>
          <p:nvSpPr>
            <p:cNvPr id="8" name="TextBox 8"/>
            <p:cNvSpPr txBox="1"/>
            <p:nvPr/>
          </p:nvSpPr>
          <p:spPr>
            <a:xfrm>
              <a:off x="127000" y="292100"/>
              <a:ext cx="558800" cy="3683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a:grpSpLocks noChangeAspect="1"/>
          </p:cNvGrpSpPr>
          <p:nvPr/>
        </p:nvGrpSpPr>
        <p:grpSpPr>
          <a:xfrm>
            <a:off x="8995345" y="-571081"/>
            <a:ext cx="9853947" cy="7512010"/>
            <a:chOff x="0" y="0"/>
            <a:chExt cx="17123169" cy="13053593"/>
          </a:xfrm>
        </p:grpSpPr>
        <p:sp>
          <p:nvSpPr>
            <p:cNvPr id="10" name="Freeform 10"/>
            <p:cNvSpPr/>
            <p:nvPr/>
          </p:nvSpPr>
          <p:spPr>
            <a:xfrm flipH="1">
              <a:off x="-121535" y="0"/>
              <a:ext cx="17335752" cy="13053695"/>
            </a:xfrm>
            <a:custGeom>
              <a:avLst/>
              <a:gdLst/>
              <a:ahLst/>
              <a:cxnLst/>
              <a:rect l="l" t="t" r="r" b="b"/>
              <a:pathLst>
                <a:path w="17335752" h="13053695">
                  <a:moveTo>
                    <a:pt x="15693388" y="0"/>
                  </a:moveTo>
                  <a:cubicBezTo>
                    <a:pt x="16617059" y="0"/>
                    <a:pt x="17335752" y="802259"/>
                    <a:pt x="17235422" y="1720469"/>
                  </a:cubicBezTo>
                  <a:cubicBezTo>
                    <a:pt x="16793716" y="5762879"/>
                    <a:pt x="15197326" y="9458198"/>
                    <a:pt x="12783184" y="12469876"/>
                  </a:cubicBezTo>
                  <a:cubicBezTo>
                    <a:pt x="12473557" y="12856210"/>
                    <a:pt x="12021564" y="13053695"/>
                    <a:pt x="11567920" y="13053695"/>
                  </a:cubicBezTo>
                  <a:cubicBezTo>
                    <a:pt x="11173459" y="13053695"/>
                    <a:pt x="10777726" y="12904343"/>
                    <a:pt x="10473180" y="12599924"/>
                  </a:cubicBezTo>
                  <a:lnTo>
                    <a:pt x="573912" y="2700655"/>
                  </a:lnTo>
                  <a:cubicBezTo>
                    <a:pt x="125856" y="2252599"/>
                    <a:pt x="0" y="1579118"/>
                    <a:pt x="244221" y="994537"/>
                  </a:cubicBezTo>
                  <a:cubicBezTo>
                    <a:pt x="248411" y="984631"/>
                    <a:pt x="252476" y="974725"/>
                    <a:pt x="256540" y="964692"/>
                  </a:cubicBezTo>
                  <a:cubicBezTo>
                    <a:pt x="494917" y="381254"/>
                    <a:pt x="1062354" y="0"/>
                    <a:pt x="1692528" y="0"/>
                  </a:cubicBezTo>
                  <a:close/>
                </a:path>
              </a:pathLst>
            </a:custGeom>
            <a:blipFill>
              <a:blip r:embed="rId3"/>
              <a:stretch>
                <a:fillRect l="-54971" t="-28567" r="-102954"/>
              </a:stretch>
            </a:blipFill>
          </p:spPr>
        </p:sp>
      </p:grpSp>
      <p:grpSp>
        <p:nvGrpSpPr>
          <p:cNvPr id="11" name="Group 11"/>
          <p:cNvGrpSpPr/>
          <p:nvPr/>
        </p:nvGrpSpPr>
        <p:grpSpPr>
          <a:xfrm rot="-8172920">
            <a:off x="11073480" y="4323337"/>
            <a:ext cx="3530211" cy="5567606"/>
            <a:chOff x="0" y="0"/>
            <a:chExt cx="812800" cy="1281892"/>
          </a:xfrm>
        </p:grpSpPr>
        <p:sp>
          <p:nvSpPr>
            <p:cNvPr id="12" name="Freeform 12"/>
            <p:cNvSpPr/>
            <p:nvPr/>
          </p:nvSpPr>
          <p:spPr>
            <a:xfrm>
              <a:off x="22414" y="59104"/>
              <a:ext cx="767971" cy="1163684"/>
            </a:xfrm>
            <a:custGeom>
              <a:avLst/>
              <a:gdLst/>
              <a:ahLst/>
              <a:cxnLst/>
              <a:rect l="l" t="t" r="r" b="b"/>
              <a:pathLst>
                <a:path w="767971" h="1163684">
                  <a:moveTo>
                    <a:pt x="441530" y="31650"/>
                  </a:moveTo>
                  <a:lnTo>
                    <a:pt x="732842" y="491088"/>
                  </a:lnTo>
                  <a:cubicBezTo>
                    <a:pt x="767972" y="546492"/>
                    <a:pt x="767972" y="617193"/>
                    <a:pt x="732842" y="672596"/>
                  </a:cubicBezTo>
                  <a:lnTo>
                    <a:pt x="441530" y="1132034"/>
                  </a:lnTo>
                  <a:cubicBezTo>
                    <a:pt x="429034" y="1151742"/>
                    <a:pt x="407321" y="1163684"/>
                    <a:pt x="383986" y="1163684"/>
                  </a:cubicBezTo>
                  <a:cubicBezTo>
                    <a:pt x="360651" y="1163684"/>
                    <a:pt x="338938" y="1151742"/>
                    <a:pt x="326442" y="1132034"/>
                  </a:cubicBezTo>
                  <a:lnTo>
                    <a:pt x="35130" y="672596"/>
                  </a:lnTo>
                  <a:cubicBezTo>
                    <a:pt x="0" y="617193"/>
                    <a:pt x="0" y="546492"/>
                    <a:pt x="35130" y="491088"/>
                  </a:cubicBezTo>
                  <a:lnTo>
                    <a:pt x="326442" y="31650"/>
                  </a:lnTo>
                  <a:cubicBezTo>
                    <a:pt x="338938" y="11942"/>
                    <a:pt x="360651" y="0"/>
                    <a:pt x="383986" y="0"/>
                  </a:cubicBezTo>
                  <a:cubicBezTo>
                    <a:pt x="407321" y="0"/>
                    <a:pt x="429034" y="11942"/>
                    <a:pt x="441530" y="31650"/>
                  </a:cubicBezTo>
                  <a:close/>
                </a:path>
              </a:pathLst>
            </a:custGeom>
            <a:solidFill>
              <a:srgbClr val="000000">
                <a:alpha val="0"/>
              </a:srgbClr>
            </a:solidFill>
            <a:ln w="104775">
              <a:solidFill>
                <a:srgbClr val="CD322A"/>
              </a:solidFill>
            </a:ln>
          </p:spPr>
        </p:sp>
        <p:sp>
          <p:nvSpPr>
            <p:cNvPr id="13" name="TextBox 13"/>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a:grpSpLocks noChangeAspect="1"/>
          </p:cNvGrpSpPr>
          <p:nvPr/>
        </p:nvGrpSpPr>
        <p:grpSpPr>
          <a:xfrm>
            <a:off x="12779608" y="1427360"/>
            <a:ext cx="7189393" cy="9430721"/>
            <a:chOff x="0" y="0"/>
            <a:chExt cx="15218093" cy="19962406"/>
          </a:xfrm>
        </p:grpSpPr>
        <p:sp>
          <p:nvSpPr>
            <p:cNvPr id="15" name="Freeform 15"/>
            <p:cNvSpPr/>
            <p:nvPr/>
          </p:nvSpPr>
          <p:spPr>
            <a:xfrm>
              <a:off x="-233934" y="0"/>
              <a:ext cx="15451963" cy="19962368"/>
            </a:xfrm>
            <a:custGeom>
              <a:avLst/>
              <a:gdLst/>
              <a:ahLst/>
              <a:cxnLst/>
              <a:rect l="l" t="t" r="r" b="b"/>
              <a:pathLst>
                <a:path w="15451963" h="19962368">
                  <a:moveTo>
                    <a:pt x="13581634" y="0"/>
                  </a:moveTo>
                  <a:cubicBezTo>
                    <a:pt x="13111353" y="0"/>
                    <a:pt x="12649835" y="181229"/>
                    <a:pt x="12303760" y="527304"/>
                  </a:cubicBezTo>
                  <a:lnTo>
                    <a:pt x="763016" y="12068048"/>
                  </a:lnTo>
                  <a:cubicBezTo>
                    <a:pt x="0" y="12831064"/>
                    <a:pt x="72517" y="14086078"/>
                    <a:pt x="914527" y="14760956"/>
                  </a:cubicBezTo>
                  <a:cubicBezTo>
                    <a:pt x="4425442" y="17575403"/>
                    <a:pt x="8733536" y="19436462"/>
                    <a:pt x="13446252" y="19951446"/>
                  </a:cubicBezTo>
                  <a:cubicBezTo>
                    <a:pt x="13512038" y="19958684"/>
                    <a:pt x="13577569" y="19962240"/>
                    <a:pt x="13642086" y="19962368"/>
                  </a:cubicBezTo>
                  <a:lnTo>
                    <a:pt x="13649579" y="19962368"/>
                  </a:lnTo>
                  <a:cubicBezTo>
                    <a:pt x="14632432" y="19960335"/>
                    <a:pt x="15451963" y="19161759"/>
                    <a:pt x="15451963" y="18153633"/>
                  </a:cubicBezTo>
                  <a:lnTo>
                    <a:pt x="15451963" y="1831340"/>
                  </a:lnTo>
                  <a:cubicBezTo>
                    <a:pt x="15451963" y="1096772"/>
                    <a:pt x="15007463" y="435229"/>
                    <a:pt x="14327505" y="157353"/>
                  </a:cubicBezTo>
                  <a:cubicBezTo>
                    <a:pt x="14315947" y="152654"/>
                    <a:pt x="14304264" y="147828"/>
                    <a:pt x="14292707" y="143002"/>
                  </a:cubicBezTo>
                  <a:cubicBezTo>
                    <a:pt x="14062837" y="46990"/>
                    <a:pt x="13821156" y="0"/>
                    <a:pt x="13581761" y="0"/>
                  </a:cubicBezTo>
                  <a:cubicBezTo>
                    <a:pt x="13581761" y="0"/>
                    <a:pt x="13581634" y="0"/>
                    <a:pt x="13581634" y="0"/>
                  </a:cubicBezTo>
                  <a:close/>
                </a:path>
              </a:pathLst>
            </a:custGeom>
            <a:blipFill>
              <a:blip r:embed="rId4"/>
              <a:stretch>
                <a:fillRect l="-48259" r="-48259"/>
              </a:stretch>
            </a:blipFill>
          </p:spPr>
        </p:sp>
      </p:grpSp>
      <p:sp>
        <p:nvSpPr>
          <p:cNvPr id="16" name="TextBox 16"/>
          <p:cNvSpPr txBox="1"/>
          <p:nvPr/>
        </p:nvSpPr>
        <p:spPr>
          <a:xfrm>
            <a:off x="414360" y="397861"/>
            <a:ext cx="7883170" cy="3523272"/>
          </a:xfrm>
          <a:prstGeom prst="rect">
            <a:avLst/>
          </a:prstGeom>
        </p:spPr>
        <p:txBody>
          <a:bodyPr lIns="0" tIns="0" rIns="0" bIns="0" rtlCol="0" anchor="t">
            <a:spAutoFit/>
          </a:bodyPr>
          <a:lstStyle/>
          <a:p>
            <a:pPr>
              <a:lnSpc>
                <a:spcPts val="14466"/>
              </a:lnSpc>
            </a:pPr>
            <a:r>
              <a:rPr lang="en-US" sz="8000" spc="680" dirty="0">
                <a:solidFill>
                  <a:srgbClr val="CD322A"/>
                </a:solidFill>
                <a:latin typeface="Anton"/>
              </a:rPr>
              <a:t>BANK LOAN OF CUSTOMERS</a:t>
            </a:r>
          </a:p>
        </p:txBody>
      </p:sp>
      <p:grpSp>
        <p:nvGrpSpPr>
          <p:cNvPr id="18" name="Group 18"/>
          <p:cNvGrpSpPr/>
          <p:nvPr/>
        </p:nvGrpSpPr>
        <p:grpSpPr>
          <a:xfrm rot="3289119">
            <a:off x="-2305084" y="6928816"/>
            <a:ext cx="6208587" cy="5432514"/>
            <a:chOff x="0" y="0"/>
            <a:chExt cx="812800" cy="711200"/>
          </a:xfrm>
        </p:grpSpPr>
        <p:sp>
          <p:nvSpPr>
            <p:cNvPr id="19" name="Freeform 19"/>
            <p:cNvSpPr/>
            <p:nvPr/>
          </p:nvSpPr>
          <p:spPr>
            <a:xfrm>
              <a:off x="41218" y="60786"/>
              <a:ext cx="730365" cy="650414"/>
            </a:xfrm>
            <a:custGeom>
              <a:avLst/>
              <a:gdLst/>
              <a:ahLst/>
              <a:cxnLst/>
              <a:rect l="l" t="t" r="r" b="b"/>
              <a:pathLst>
                <a:path w="730365" h="650414">
                  <a:moveTo>
                    <a:pt x="417150" y="30159"/>
                  </a:moveTo>
                  <a:lnTo>
                    <a:pt x="719614" y="559469"/>
                  </a:lnTo>
                  <a:cubicBezTo>
                    <a:pt x="730364" y="578283"/>
                    <a:pt x="730287" y="601397"/>
                    <a:pt x="719411" y="620138"/>
                  </a:cubicBezTo>
                  <a:cubicBezTo>
                    <a:pt x="708535" y="638879"/>
                    <a:pt x="688505" y="650414"/>
                    <a:pt x="666837" y="650414"/>
                  </a:cubicBezTo>
                  <a:lnTo>
                    <a:pt x="63527" y="650414"/>
                  </a:lnTo>
                  <a:cubicBezTo>
                    <a:pt x="41859" y="650414"/>
                    <a:pt x="21829" y="638879"/>
                    <a:pt x="10953" y="620138"/>
                  </a:cubicBezTo>
                  <a:cubicBezTo>
                    <a:pt x="77" y="601397"/>
                    <a:pt x="0" y="578283"/>
                    <a:pt x="10750" y="559469"/>
                  </a:cubicBezTo>
                  <a:lnTo>
                    <a:pt x="313214" y="30159"/>
                  </a:lnTo>
                  <a:cubicBezTo>
                    <a:pt x="323870" y="11509"/>
                    <a:pt x="343703" y="0"/>
                    <a:pt x="365182" y="0"/>
                  </a:cubicBezTo>
                  <a:cubicBezTo>
                    <a:pt x="386661" y="0"/>
                    <a:pt x="406494" y="11509"/>
                    <a:pt x="417150" y="30159"/>
                  </a:cubicBezTo>
                  <a:close/>
                </a:path>
              </a:pathLst>
            </a:custGeom>
            <a:solidFill>
              <a:srgbClr val="161939"/>
            </a:solidFill>
            <a:ln>
              <a:noFill/>
            </a:ln>
          </p:spPr>
        </p:sp>
        <p:sp>
          <p:nvSpPr>
            <p:cNvPr id="20" name="TextBox 20"/>
            <p:cNvSpPr txBox="1"/>
            <p:nvPr/>
          </p:nvSpPr>
          <p:spPr>
            <a:xfrm>
              <a:off x="127000" y="292100"/>
              <a:ext cx="558800" cy="368300"/>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rot="4882913">
            <a:off x="1096234" y="8939966"/>
            <a:ext cx="6208587" cy="5432514"/>
            <a:chOff x="0" y="0"/>
            <a:chExt cx="812800" cy="711200"/>
          </a:xfrm>
        </p:grpSpPr>
        <p:sp>
          <p:nvSpPr>
            <p:cNvPr id="22" name="Freeform 22"/>
            <p:cNvSpPr/>
            <p:nvPr/>
          </p:nvSpPr>
          <p:spPr>
            <a:xfrm>
              <a:off x="41218" y="60786"/>
              <a:ext cx="730365" cy="650414"/>
            </a:xfrm>
            <a:custGeom>
              <a:avLst/>
              <a:gdLst/>
              <a:ahLst/>
              <a:cxnLst/>
              <a:rect l="l" t="t" r="r" b="b"/>
              <a:pathLst>
                <a:path w="730365" h="650414">
                  <a:moveTo>
                    <a:pt x="417150" y="30159"/>
                  </a:moveTo>
                  <a:lnTo>
                    <a:pt x="719614" y="559469"/>
                  </a:lnTo>
                  <a:cubicBezTo>
                    <a:pt x="730364" y="578283"/>
                    <a:pt x="730287" y="601397"/>
                    <a:pt x="719411" y="620138"/>
                  </a:cubicBezTo>
                  <a:cubicBezTo>
                    <a:pt x="708535" y="638879"/>
                    <a:pt x="688505" y="650414"/>
                    <a:pt x="666837" y="650414"/>
                  </a:cubicBezTo>
                  <a:lnTo>
                    <a:pt x="63527" y="650414"/>
                  </a:lnTo>
                  <a:cubicBezTo>
                    <a:pt x="41859" y="650414"/>
                    <a:pt x="21829" y="638879"/>
                    <a:pt x="10953" y="620138"/>
                  </a:cubicBezTo>
                  <a:cubicBezTo>
                    <a:pt x="77" y="601397"/>
                    <a:pt x="0" y="578283"/>
                    <a:pt x="10750" y="559469"/>
                  </a:cubicBezTo>
                  <a:lnTo>
                    <a:pt x="313214" y="30159"/>
                  </a:lnTo>
                  <a:cubicBezTo>
                    <a:pt x="323870" y="11509"/>
                    <a:pt x="343703" y="0"/>
                    <a:pt x="365182" y="0"/>
                  </a:cubicBezTo>
                  <a:cubicBezTo>
                    <a:pt x="386661" y="0"/>
                    <a:pt x="406494" y="11509"/>
                    <a:pt x="417150" y="30159"/>
                  </a:cubicBezTo>
                  <a:close/>
                </a:path>
              </a:pathLst>
            </a:custGeom>
            <a:solidFill>
              <a:srgbClr val="000000">
                <a:alpha val="0"/>
              </a:srgbClr>
            </a:solidFill>
            <a:ln w="114300">
              <a:solidFill>
                <a:srgbClr val="CD322A"/>
              </a:solidFill>
            </a:ln>
          </p:spPr>
        </p:sp>
        <p:sp>
          <p:nvSpPr>
            <p:cNvPr id="23" name="TextBox 23"/>
            <p:cNvSpPr txBox="1"/>
            <p:nvPr/>
          </p:nvSpPr>
          <p:spPr>
            <a:xfrm>
              <a:off x="127000" y="292100"/>
              <a:ext cx="558800" cy="368300"/>
            </a:xfrm>
            <a:prstGeom prst="rect">
              <a:avLst/>
            </a:prstGeom>
          </p:spPr>
          <p:txBody>
            <a:bodyPr lIns="50800" tIns="50800" rIns="50800" bIns="50800" rtlCol="0" anchor="ctr"/>
            <a:lstStyle/>
            <a:p>
              <a:pPr algn="ctr">
                <a:lnSpc>
                  <a:spcPts val="2659"/>
                </a:lnSpc>
                <a:spcBef>
                  <a:spcPct val="0"/>
                </a:spcBef>
              </a:pPr>
              <a:endParaRPr/>
            </a:p>
          </p:txBody>
        </p:sp>
      </p:grpSp>
      <p:grpSp>
        <p:nvGrpSpPr>
          <p:cNvPr id="24" name="Group 24"/>
          <p:cNvGrpSpPr/>
          <p:nvPr/>
        </p:nvGrpSpPr>
        <p:grpSpPr>
          <a:xfrm>
            <a:off x="-3757089" y="6974080"/>
            <a:ext cx="4970869" cy="4349510"/>
            <a:chOff x="0" y="0"/>
            <a:chExt cx="812800" cy="711200"/>
          </a:xfrm>
        </p:grpSpPr>
        <p:sp>
          <p:nvSpPr>
            <p:cNvPr id="25" name="Freeform 25"/>
            <p:cNvSpPr/>
            <p:nvPr/>
          </p:nvSpPr>
          <p:spPr>
            <a:xfrm>
              <a:off x="51481" y="75922"/>
              <a:ext cx="709839" cy="635278"/>
            </a:xfrm>
            <a:custGeom>
              <a:avLst/>
              <a:gdLst/>
              <a:ahLst/>
              <a:cxnLst/>
              <a:rect l="l" t="t" r="r" b="b"/>
              <a:pathLst>
                <a:path w="709839" h="635278">
                  <a:moveTo>
                    <a:pt x="419827" y="37667"/>
                  </a:moveTo>
                  <a:lnTo>
                    <a:pt x="696411" y="521689"/>
                  </a:lnTo>
                  <a:cubicBezTo>
                    <a:pt x="709838" y="545187"/>
                    <a:pt x="709742" y="574056"/>
                    <a:pt x="696158" y="597463"/>
                  </a:cubicBezTo>
                  <a:cubicBezTo>
                    <a:pt x="682574" y="620871"/>
                    <a:pt x="657556" y="635278"/>
                    <a:pt x="630493" y="635278"/>
                  </a:cubicBezTo>
                  <a:lnTo>
                    <a:pt x="79345" y="635278"/>
                  </a:lnTo>
                  <a:cubicBezTo>
                    <a:pt x="52282" y="635278"/>
                    <a:pt x="27264" y="620871"/>
                    <a:pt x="13680" y="597463"/>
                  </a:cubicBezTo>
                  <a:cubicBezTo>
                    <a:pt x="96" y="574056"/>
                    <a:pt x="0" y="545187"/>
                    <a:pt x="13427" y="521689"/>
                  </a:cubicBezTo>
                  <a:lnTo>
                    <a:pt x="290011" y="37667"/>
                  </a:lnTo>
                  <a:cubicBezTo>
                    <a:pt x="303321" y="14374"/>
                    <a:pt x="328092" y="0"/>
                    <a:pt x="354919" y="0"/>
                  </a:cubicBezTo>
                  <a:cubicBezTo>
                    <a:pt x="381746" y="0"/>
                    <a:pt x="406517" y="14374"/>
                    <a:pt x="419827" y="37667"/>
                  </a:cubicBezTo>
                  <a:close/>
                </a:path>
              </a:pathLst>
            </a:custGeom>
            <a:solidFill>
              <a:srgbClr val="CD322A"/>
            </a:solidFill>
            <a:ln>
              <a:noFill/>
            </a:ln>
          </p:spPr>
        </p:sp>
        <p:sp>
          <p:nvSpPr>
            <p:cNvPr id="26" name="TextBox 26"/>
            <p:cNvSpPr txBox="1"/>
            <p:nvPr/>
          </p:nvSpPr>
          <p:spPr>
            <a:xfrm>
              <a:off x="127000" y="292100"/>
              <a:ext cx="558800" cy="368300"/>
            </a:xfrm>
            <a:prstGeom prst="rect">
              <a:avLst/>
            </a:prstGeom>
          </p:spPr>
          <p:txBody>
            <a:bodyPr lIns="50800" tIns="50800" rIns="50800" bIns="50800" rtlCol="0" anchor="ctr"/>
            <a:lstStyle/>
            <a:p>
              <a:pPr algn="ctr">
                <a:lnSpc>
                  <a:spcPts val="2659"/>
                </a:lnSpc>
                <a:spcBef>
                  <a:spcPct val="0"/>
                </a:spcBef>
              </a:pPr>
              <a:endParaRPr/>
            </a:p>
          </p:txBody>
        </p:sp>
      </p:grpSp>
      <p:grpSp>
        <p:nvGrpSpPr>
          <p:cNvPr id="27" name="Group 27"/>
          <p:cNvGrpSpPr/>
          <p:nvPr/>
        </p:nvGrpSpPr>
        <p:grpSpPr>
          <a:xfrm rot="4791208">
            <a:off x="6777096" y="-6021048"/>
            <a:ext cx="7695106" cy="6733218"/>
            <a:chOff x="0" y="0"/>
            <a:chExt cx="812800" cy="711200"/>
          </a:xfrm>
        </p:grpSpPr>
        <p:sp>
          <p:nvSpPr>
            <p:cNvPr id="28" name="Freeform 28"/>
            <p:cNvSpPr/>
            <p:nvPr/>
          </p:nvSpPr>
          <p:spPr>
            <a:xfrm>
              <a:off x="33255" y="49044"/>
              <a:ext cx="746289" cy="662156"/>
            </a:xfrm>
            <a:custGeom>
              <a:avLst/>
              <a:gdLst/>
              <a:ahLst/>
              <a:cxnLst/>
              <a:rect l="l" t="t" r="r" b="b"/>
              <a:pathLst>
                <a:path w="746289" h="662156">
                  <a:moveTo>
                    <a:pt x="415074" y="24332"/>
                  </a:moveTo>
                  <a:lnTo>
                    <a:pt x="737616" y="588780"/>
                  </a:lnTo>
                  <a:cubicBezTo>
                    <a:pt x="746290" y="603959"/>
                    <a:pt x="746227" y="622608"/>
                    <a:pt x="737452" y="637729"/>
                  </a:cubicBezTo>
                  <a:cubicBezTo>
                    <a:pt x="728677" y="652850"/>
                    <a:pt x="712517" y="662156"/>
                    <a:pt x="695034" y="662156"/>
                  </a:cubicBezTo>
                  <a:lnTo>
                    <a:pt x="51256" y="662156"/>
                  </a:lnTo>
                  <a:cubicBezTo>
                    <a:pt x="33773" y="662156"/>
                    <a:pt x="17613" y="652850"/>
                    <a:pt x="8838" y="637729"/>
                  </a:cubicBezTo>
                  <a:cubicBezTo>
                    <a:pt x="63" y="622608"/>
                    <a:pt x="0" y="603959"/>
                    <a:pt x="8674" y="588780"/>
                  </a:cubicBezTo>
                  <a:lnTo>
                    <a:pt x="331216" y="24332"/>
                  </a:lnTo>
                  <a:cubicBezTo>
                    <a:pt x="339814" y="9286"/>
                    <a:pt x="355815" y="0"/>
                    <a:pt x="373145" y="0"/>
                  </a:cubicBezTo>
                  <a:cubicBezTo>
                    <a:pt x="390475" y="0"/>
                    <a:pt x="406476" y="9286"/>
                    <a:pt x="415074" y="24332"/>
                  </a:cubicBezTo>
                  <a:close/>
                </a:path>
              </a:pathLst>
            </a:custGeom>
            <a:solidFill>
              <a:srgbClr val="CD322A"/>
            </a:solidFill>
            <a:ln>
              <a:noFill/>
            </a:ln>
          </p:spPr>
        </p:sp>
        <p:sp>
          <p:nvSpPr>
            <p:cNvPr id="29" name="TextBox 29"/>
            <p:cNvSpPr txBox="1"/>
            <p:nvPr/>
          </p:nvSpPr>
          <p:spPr>
            <a:xfrm>
              <a:off x="127000" y="292100"/>
              <a:ext cx="558800" cy="368300"/>
            </a:xfrm>
            <a:prstGeom prst="rect">
              <a:avLst/>
            </a:prstGeom>
          </p:spPr>
          <p:txBody>
            <a:bodyPr lIns="50800" tIns="50800" rIns="50800" bIns="50800" rtlCol="0" anchor="ctr"/>
            <a:lstStyle/>
            <a:p>
              <a:pPr algn="ctr">
                <a:lnSpc>
                  <a:spcPts val="2659"/>
                </a:lnSpc>
                <a:spcBef>
                  <a:spcPct val="0"/>
                </a:spcBef>
              </a:pPr>
              <a:endParaRPr/>
            </a:p>
          </p:txBody>
        </p:sp>
      </p:grpSp>
      <p:grpSp>
        <p:nvGrpSpPr>
          <p:cNvPr id="30" name="Group 30"/>
          <p:cNvGrpSpPr/>
          <p:nvPr/>
        </p:nvGrpSpPr>
        <p:grpSpPr>
          <a:xfrm rot="-9461083">
            <a:off x="12191595" y="9909610"/>
            <a:ext cx="7695106" cy="6733218"/>
            <a:chOff x="0" y="0"/>
            <a:chExt cx="812800" cy="711200"/>
          </a:xfrm>
        </p:grpSpPr>
        <p:sp>
          <p:nvSpPr>
            <p:cNvPr id="31" name="Freeform 31"/>
            <p:cNvSpPr/>
            <p:nvPr/>
          </p:nvSpPr>
          <p:spPr>
            <a:xfrm>
              <a:off x="33255" y="49044"/>
              <a:ext cx="746289" cy="662156"/>
            </a:xfrm>
            <a:custGeom>
              <a:avLst/>
              <a:gdLst/>
              <a:ahLst/>
              <a:cxnLst/>
              <a:rect l="l" t="t" r="r" b="b"/>
              <a:pathLst>
                <a:path w="746289" h="662156">
                  <a:moveTo>
                    <a:pt x="415074" y="24332"/>
                  </a:moveTo>
                  <a:lnTo>
                    <a:pt x="737616" y="588780"/>
                  </a:lnTo>
                  <a:cubicBezTo>
                    <a:pt x="746290" y="603959"/>
                    <a:pt x="746227" y="622608"/>
                    <a:pt x="737452" y="637729"/>
                  </a:cubicBezTo>
                  <a:cubicBezTo>
                    <a:pt x="728677" y="652850"/>
                    <a:pt x="712517" y="662156"/>
                    <a:pt x="695034" y="662156"/>
                  </a:cubicBezTo>
                  <a:lnTo>
                    <a:pt x="51256" y="662156"/>
                  </a:lnTo>
                  <a:cubicBezTo>
                    <a:pt x="33773" y="662156"/>
                    <a:pt x="17613" y="652850"/>
                    <a:pt x="8838" y="637729"/>
                  </a:cubicBezTo>
                  <a:cubicBezTo>
                    <a:pt x="63" y="622608"/>
                    <a:pt x="0" y="603959"/>
                    <a:pt x="8674" y="588780"/>
                  </a:cubicBezTo>
                  <a:lnTo>
                    <a:pt x="331216" y="24332"/>
                  </a:lnTo>
                  <a:cubicBezTo>
                    <a:pt x="339814" y="9286"/>
                    <a:pt x="355815" y="0"/>
                    <a:pt x="373145" y="0"/>
                  </a:cubicBezTo>
                  <a:cubicBezTo>
                    <a:pt x="390475" y="0"/>
                    <a:pt x="406476" y="9286"/>
                    <a:pt x="415074" y="24332"/>
                  </a:cubicBezTo>
                  <a:close/>
                </a:path>
              </a:pathLst>
            </a:custGeom>
            <a:solidFill>
              <a:srgbClr val="CD322A"/>
            </a:solidFill>
            <a:ln>
              <a:noFill/>
            </a:ln>
          </p:spPr>
        </p:sp>
        <p:sp>
          <p:nvSpPr>
            <p:cNvPr id="32" name="TextBox 32"/>
            <p:cNvSpPr txBox="1"/>
            <p:nvPr/>
          </p:nvSpPr>
          <p:spPr>
            <a:xfrm>
              <a:off x="127000" y="292100"/>
              <a:ext cx="558800" cy="368300"/>
            </a:xfrm>
            <a:prstGeom prst="rect">
              <a:avLst/>
            </a:prstGeom>
          </p:spPr>
          <p:txBody>
            <a:bodyPr lIns="50800" tIns="50800" rIns="50800" bIns="50800" rtlCol="0" anchor="ctr"/>
            <a:lstStyle/>
            <a:p>
              <a:pPr algn="ctr">
                <a:lnSpc>
                  <a:spcPts val="2659"/>
                </a:lnSpc>
                <a:spcBef>
                  <a:spcPct val="0"/>
                </a:spcBef>
              </a:pPr>
              <a:endParaRPr/>
            </a:p>
          </p:txBody>
        </p:sp>
      </p:grpSp>
      <p:sp>
        <p:nvSpPr>
          <p:cNvPr id="35" name="TextBox 35"/>
          <p:cNvSpPr txBox="1"/>
          <p:nvPr/>
        </p:nvSpPr>
        <p:spPr>
          <a:xfrm>
            <a:off x="1028700" y="6500726"/>
            <a:ext cx="7883170" cy="667303"/>
          </a:xfrm>
          <a:prstGeom prst="rect">
            <a:avLst/>
          </a:prstGeom>
        </p:spPr>
        <p:txBody>
          <a:bodyPr lIns="0" tIns="0" rIns="0" bIns="0" rtlCol="0" anchor="t">
            <a:spAutoFit/>
          </a:bodyPr>
          <a:lstStyle/>
          <a:p>
            <a:pPr>
              <a:lnSpc>
                <a:spcPts val="5499"/>
              </a:lnSpc>
            </a:pPr>
            <a:r>
              <a:rPr lang="en-US" sz="3928" b="1" spc="1964" dirty="0">
                <a:solidFill>
                  <a:srgbClr val="002060"/>
                </a:solidFill>
                <a:latin typeface="Antonio Bold"/>
              </a:rPr>
              <a:t>PRESENTATIO</a:t>
            </a:r>
            <a:r>
              <a:rPr lang="en-US" sz="3928" spc="1964" dirty="0">
                <a:solidFill>
                  <a:srgbClr val="000000"/>
                </a:solidFill>
                <a:latin typeface="Antonio Bold"/>
              </a:rPr>
              <a:t>N</a:t>
            </a:r>
          </a:p>
        </p:txBody>
      </p:sp>
      <p:cxnSp>
        <p:nvCxnSpPr>
          <p:cNvPr id="37" name="Connector: Elbow 36">
            <a:extLst>
              <a:ext uri="{FF2B5EF4-FFF2-40B4-BE49-F238E27FC236}">
                <a16:creationId xmlns:a16="http://schemas.microsoft.com/office/drawing/2014/main" id="{52EA47AF-0162-8E2D-3F29-5328D17BCADF}"/>
              </a:ext>
            </a:extLst>
          </p:cNvPr>
          <p:cNvCxnSpPr>
            <a:cxnSpLocks/>
          </p:cNvCxnSpPr>
          <p:nvPr/>
        </p:nvCxnSpPr>
        <p:spPr>
          <a:xfrm rot="16200000" flipH="1">
            <a:off x="7309596" y="3902063"/>
            <a:ext cx="3665628" cy="1881244"/>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1E4CAA67-5FFC-4634-D3DB-492BB6C22397}"/>
              </a:ext>
            </a:extLst>
          </p:cNvPr>
          <p:cNvSpPr/>
          <p:nvPr/>
        </p:nvSpPr>
        <p:spPr>
          <a:xfrm>
            <a:off x="8014865" y="2103787"/>
            <a:ext cx="4486278" cy="822313"/>
          </a:xfrm>
          <a:prstGeom prst="rect">
            <a:avLst/>
          </a:prstGeom>
          <a:solidFill>
            <a:srgbClr val="E63022"/>
          </a:solidFill>
          <a:ln>
            <a:solidFill>
              <a:srgbClr val="E6302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800" b="1" dirty="0">
              <a:ln>
                <a:solidFill>
                  <a:schemeClr val="bg1"/>
                </a:solidFill>
              </a:ln>
              <a:solidFill>
                <a:schemeClr val="bg1"/>
              </a:solidFill>
              <a:latin typeface="Gill Sans MT" panose="020B0502020104020203" pitchFamily="34" charset="0"/>
            </a:endParaRPr>
          </a:p>
        </p:txBody>
      </p:sp>
      <p:pic>
        <p:nvPicPr>
          <p:cNvPr id="42" name="Graphic 41" descr="Research with solid fill">
            <a:extLst>
              <a:ext uri="{FF2B5EF4-FFF2-40B4-BE49-F238E27FC236}">
                <a16:creationId xmlns:a16="http://schemas.microsoft.com/office/drawing/2014/main" id="{FD76713C-D823-54BB-4714-63B8C22411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657930" y="1266434"/>
            <a:ext cx="914400" cy="914400"/>
          </a:xfrm>
          <a:prstGeom prst="rect">
            <a:avLst/>
          </a:prstGeom>
        </p:spPr>
      </p:pic>
      <p:sp>
        <p:nvSpPr>
          <p:cNvPr id="53" name="Arrow: Left-Right 52">
            <a:extLst>
              <a:ext uri="{FF2B5EF4-FFF2-40B4-BE49-F238E27FC236}">
                <a16:creationId xmlns:a16="http://schemas.microsoft.com/office/drawing/2014/main" id="{220BFD26-982C-C372-18DD-86634F4F2FB6}"/>
              </a:ext>
            </a:extLst>
          </p:cNvPr>
          <p:cNvSpPr/>
          <p:nvPr/>
        </p:nvSpPr>
        <p:spPr>
          <a:xfrm>
            <a:off x="6845039" y="2268047"/>
            <a:ext cx="688788" cy="149731"/>
          </a:xfrm>
          <a:prstGeom prst="leftRightArrow">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Rectangle 56">
            <a:extLst>
              <a:ext uri="{FF2B5EF4-FFF2-40B4-BE49-F238E27FC236}">
                <a16:creationId xmlns:a16="http://schemas.microsoft.com/office/drawing/2014/main" id="{904B6804-61F3-732F-147C-BC93AF4F24BF}"/>
              </a:ext>
            </a:extLst>
          </p:cNvPr>
          <p:cNvSpPr/>
          <p:nvPr/>
        </p:nvSpPr>
        <p:spPr>
          <a:xfrm>
            <a:off x="7585156" y="6675499"/>
            <a:ext cx="2758152" cy="753477"/>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400" b="1" dirty="0">
              <a:latin typeface="Gill Sans MT" panose="020B05020201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3062287" y="5119688"/>
            <a:ext cx="8229600" cy="0"/>
          </a:xfrm>
          <a:prstGeom prst="line">
            <a:avLst/>
          </a:prstGeom>
          <a:ln w="47625" cap="flat">
            <a:solidFill>
              <a:srgbClr val="161939"/>
            </a:solidFill>
            <a:prstDash val="solid"/>
            <a:headEnd type="none" w="sm" len="sm"/>
            <a:tailEnd type="none" w="sm" len="sm"/>
          </a:ln>
        </p:spPr>
      </p:sp>
      <p:grpSp>
        <p:nvGrpSpPr>
          <p:cNvPr id="3" name="Group 3"/>
          <p:cNvGrpSpPr/>
          <p:nvPr/>
        </p:nvGrpSpPr>
        <p:grpSpPr>
          <a:xfrm>
            <a:off x="912845" y="8448675"/>
            <a:ext cx="279336" cy="279336"/>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D322A"/>
            </a:solidFill>
          </p:spPr>
        </p:sp>
        <p:sp>
          <p:nvSpPr>
            <p:cNvPr id="5" name="TextBox 5"/>
            <p:cNvSpPr txBox="1"/>
            <p:nvPr/>
          </p:nvSpPr>
          <p:spPr>
            <a:xfrm>
              <a:off x="76200" y="76200"/>
              <a:ext cx="660400" cy="660400"/>
            </a:xfrm>
            <a:prstGeom prst="rect">
              <a:avLst/>
            </a:prstGeom>
          </p:spPr>
          <p:txBody>
            <a:bodyPr lIns="50800" tIns="50800" rIns="50800" bIns="50800" rtlCol="0" anchor="ctr"/>
            <a:lstStyle/>
            <a:p>
              <a:pPr algn="ctr">
                <a:lnSpc>
                  <a:spcPts val="139"/>
                </a:lnSpc>
              </a:pPr>
              <a:endParaRPr/>
            </a:p>
          </p:txBody>
        </p:sp>
      </p:grpSp>
      <p:grpSp>
        <p:nvGrpSpPr>
          <p:cNvPr id="6" name="Group 6"/>
          <p:cNvGrpSpPr>
            <a:grpSpLocks noChangeAspect="1"/>
          </p:cNvGrpSpPr>
          <p:nvPr/>
        </p:nvGrpSpPr>
        <p:grpSpPr>
          <a:xfrm>
            <a:off x="13318018" y="5825694"/>
            <a:ext cx="4968351" cy="3787546"/>
            <a:chOff x="0" y="0"/>
            <a:chExt cx="17123181" cy="13053593"/>
          </a:xfrm>
        </p:grpSpPr>
        <p:sp>
          <p:nvSpPr>
            <p:cNvPr id="7" name="Freeform 7"/>
            <p:cNvSpPr/>
            <p:nvPr/>
          </p:nvSpPr>
          <p:spPr>
            <a:xfrm>
              <a:off x="-121539" y="0"/>
              <a:ext cx="17335626" cy="13053568"/>
            </a:xfrm>
            <a:custGeom>
              <a:avLst/>
              <a:gdLst/>
              <a:ahLst/>
              <a:cxnLst/>
              <a:rect l="l" t="t" r="r" b="b"/>
              <a:pathLst>
                <a:path w="17335626" h="13053568">
                  <a:moveTo>
                    <a:pt x="1692402" y="0"/>
                  </a:moveTo>
                  <a:cubicBezTo>
                    <a:pt x="1062228" y="0"/>
                    <a:pt x="494792" y="381254"/>
                    <a:pt x="256540" y="964565"/>
                  </a:cubicBezTo>
                  <a:cubicBezTo>
                    <a:pt x="252476" y="974471"/>
                    <a:pt x="248412" y="984377"/>
                    <a:pt x="244221" y="994410"/>
                  </a:cubicBezTo>
                  <a:cubicBezTo>
                    <a:pt x="0" y="1578991"/>
                    <a:pt x="125857" y="2252472"/>
                    <a:pt x="573913" y="2700528"/>
                  </a:cubicBezTo>
                  <a:lnTo>
                    <a:pt x="10473182" y="12599797"/>
                  </a:lnTo>
                  <a:cubicBezTo>
                    <a:pt x="10777601" y="12904215"/>
                    <a:pt x="11173333" y="13053568"/>
                    <a:pt x="11567922" y="13053568"/>
                  </a:cubicBezTo>
                  <a:cubicBezTo>
                    <a:pt x="12021566" y="13053568"/>
                    <a:pt x="12473559" y="12856083"/>
                    <a:pt x="12783186" y="12469749"/>
                  </a:cubicBezTo>
                  <a:cubicBezTo>
                    <a:pt x="15197329" y="9458198"/>
                    <a:pt x="16793718" y="5762879"/>
                    <a:pt x="17235425" y="1720342"/>
                  </a:cubicBezTo>
                  <a:cubicBezTo>
                    <a:pt x="17335626" y="802259"/>
                    <a:pt x="16616934" y="0"/>
                    <a:pt x="15693263" y="0"/>
                  </a:cubicBezTo>
                  <a:close/>
                </a:path>
              </a:pathLst>
            </a:custGeom>
            <a:blipFill>
              <a:blip r:embed="rId2"/>
              <a:stretch>
                <a:fillRect l="-38566" t="-21556"/>
              </a:stretch>
            </a:blipFill>
          </p:spPr>
        </p:sp>
      </p:grpSp>
      <p:grpSp>
        <p:nvGrpSpPr>
          <p:cNvPr id="8" name="Group 8"/>
          <p:cNvGrpSpPr>
            <a:grpSpLocks noChangeAspect="1"/>
          </p:cNvGrpSpPr>
          <p:nvPr/>
        </p:nvGrpSpPr>
        <p:grpSpPr>
          <a:xfrm rot="5462352">
            <a:off x="14087558" y="1535482"/>
            <a:ext cx="3479640" cy="4564444"/>
            <a:chOff x="0" y="0"/>
            <a:chExt cx="13053606" cy="17123169"/>
          </a:xfrm>
        </p:grpSpPr>
        <p:sp>
          <p:nvSpPr>
            <p:cNvPr id="9" name="Freeform 9"/>
            <p:cNvSpPr/>
            <p:nvPr/>
          </p:nvSpPr>
          <p:spPr>
            <a:xfrm>
              <a:off x="-200660" y="0"/>
              <a:ext cx="13254228" cy="17123155"/>
            </a:xfrm>
            <a:custGeom>
              <a:avLst/>
              <a:gdLst/>
              <a:ahLst/>
              <a:cxnLst/>
              <a:rect l="l" t="t" r="r" b="b"/>
              <a:pathLst>
                <a:path w="13254228" h="17123155">
                  <a:moveTo>
                    <a:pt x="11705082" y="0"/>
                  </a:moveTo>
                  <a:cubicBezTo>
                    <a:pt x="11648567" y="0"/>
                    <a:pt x="11591417" y="3048"/>
                    <a:pt x="11533886" y="9398"/>
                  </a:cubicBezTo>
                  <a:cubicBezTo>
                    <a:pt x="7491349" y="451104"/>
                    <a:pt x="3796030" y="2047494"/>
                    <a:pt x="784479" y="4461637"/>
                  </a:cubicBezTo>
                  <a:cubicBezTo>
                    <a:pt x="62230" y="5040630"/>
                    <a:pt x="0" y="6116955"/>
                    <a:pt x="654431" y="6771513"/>
                  </a:cubicBezTo>
                  <a:lnTo>
                    <a:pt x="10553699" y="16670781"/>
                  </a:lnTo>
                  <a:cubicBezTo>
                    <a:pt x="10850625" y="16967707"/>
                    <a:pt x="11246484" y="17123155"/>
                    <a:pt x="11649963" y="17123155"/>
                  </a:cubicBezTo>
                  <a:cubicBezTo>
                    <a:pt x="11855322" y="17123155"/>
                    <a:pt x="12062586" y="17082895"/>
                    <a:pt x="12259818" y="17000472"/>
                  </a:cubicBezTo>
                  <a:cubicBezTo>
                    <a:pt x="12269724" y="16996282"/>
                    <a:pt x="12279630" y="16992217"/>
                    <a:pt x="12289662" y="16988154"/>
                  </a:cubicBezTo>
                  <a:cubicBezTo>
                    <a:pt x="12872973" y="16749902"/>
                    <a:pt x="13254228" y="16182467"/>
                    <a:pt x="13254228" y="15552291"/>
                  </a:cubicBezTo>
                  <a:lnTo>
                    <a:pt x="13254228" y="1551432"/>
                  </a:lnTo>
                  <a:cubicBezTo>
                    <a:pt x="13254228" y="685673"/>
                    <a:pt x="12549505" y="0"/>
                    <a:pt x="11705082" y="0"/>
                  </a:cubicBezTo>
                  <a:close/>
                </a:path>
              </a:pathLst>
            </a:custGeom>
            <a:blipFill>
              <a:blip r:embed="rId3"/>
              <a:stretch>
                <a:fillRect l="-48443" r="-48443"/>
              </a:stretch>
            </a:blipFill>
          </p:spPr>
        </p:sp>
      </p:grpSp>
      <p:grpSp>
        <p:nvGrpSpPr>
          <p:cNvPr id="10" name="Group 10"/>
          <p:cNvGrpSpPr>
            <a:grpSpLocks noChangeAspect="1"/>
          </p:cNvGrpSpPr>
          <p:nvPr/>
        </p:nvGrpSpPr>
        <p:grpSpPr>
          <a:xfrm>
            <a:off x="12623640" y="208093"/>
            <a:ext cx="3658628" cy="4799233"/>
            <a:chOff x="0" y="0"/>
            <a:chExt cx="13053606" cy="17123169"/>
          </a:xfrm>
        </p:grpSpPr>
        <p:sp>
          <p:nvSpPr>
            <p:cNvPr id="11" name="Freeform 11"/>
            <p:cNvSpPr/>
            <p:nvPr/>
          </p:nvSpPr>
          <p:spPr>
            <a:xfrm>
              <a:off x="0" y="0"/>
              <a:ext cx="13254355" cy="17123155"/>
            </a:xfrm>
            <a:custGeom>
              <a:avLst/>
              <a:gdLst/>
              <a:ahLst/>
              <a:cxnLst/>
              <a:rect l="l" t="t" r="r" b="b"/>
              <a:pathLst>
                <a:path w="13254355" h="17123155">
                  <a:moveTo>
                    <a:pt x="1549146" y="0"/>
                  </a:moveTo>
                  <a:cubicBezTo>
                    <a:pt x="704596" y="0"/>
                    <a:pt x="0" y="685673"/>
                    <a:pt x="0" y="1551432"/>
                  </a:cubicBezTo>
                  <a:lnTo>
                    <a:pt x="0" y="15552293"/>
                  </a:lnTo>
                  <a:cubicBezTo>
                    <a:pt x="0" y="16182467"/>
                    <a:pt x="381254" y="16749903"/>
                    <a:pt x="964565" y="16988154"/>
                  </a:cubicBezTo>
                  <a:cubicBezTo>
                    <a:pt x="974471" y="16992217"/>
                    <a:pt x="984504" y="16996282"/>
                    <a:pt x="994410" y="17000472"/>
                  </a:cubicBezTo>
                  <a:cubicBezTo>
                    <a:pt x="1191641" y="17082895"/>
                    <a:pt x="1398905" y="17123155"/>
                    <a:pt x="1604264" y="17123155"/>
                  </a:cubicBezTo>
                  <a:cubicBezTo>
                    <a:pt x="2007743" y="17123155"/>
                    <a:pt x="2403602" y="16967707"/>
                    <a:pt x="2700528" y="16670781"/>
                  </a:cubicBezTo>
                  <a:lnTo>
                    <a:pt x="12599797" y="6771513"/>
                  </a:lnTo>
                  <a:cubicBezTo>
                    <a:pt x="13254355" y="6116955"/>
                    <a:pt x="13192125" y="5040503"/>
                    <a:pt x="12469876" y="4461637"/>
                  </a:cubicBezTo>
                  <a:cubicBezTo>
                    <a:pt x="9458325" y="2047494"/>
                    <a:pt x="5762879" y="451104"/>
                    <a:pt x="1720469" y="9398"/>
                  </a:cubicBezTo>
                  <a:cubicBezTo>
                    <a:pt x="1662938" y="3048"/>
                    <a:pt x="1605661" y="0"/>
                    <a:pt x="1549273" y="0"/>
                  </a:cubicBezTo>
                  <a:cubicBezTo>
                    <a:pt x="1549273" y="0"/>
                    <a:pt x="1549146" y="0"/>
                    <a:pt x="1549146" y="0"/>
                  </a:cubicBezTo>
                  <a:close/>
                </a:path>
              </a:pathLst>
            </a:custGeom>
            <a:blipFill>
              <a:blip r:embed="rId4"/>
              <a:stretch>
                <a:fillRect l="-32638" r="-63879"/>
              </a:stretch>
            </a:blipFill>
          </p:spPr>
        </p:sp>
      </p:grpSp>
      <p:grpSp>
        <p:nvGrpSpPr>
          <p:cNvPr id="16" name="Group 16"/>
          <p:cNvGrpSpPr/>
          <p:nvPr/>
        </p:nvGrpSpPr>
        <p:grpSpPr>
          <a:xfrm>
            <a:off x="12161709" y="3979697"/>
            <a:ext cx="2379245" cy="2379245"/>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D322A"/>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1052513" y="5143500"/>
            <a:ext cx="10821609" cy="3686650"/>
          </a:xfrm>
          <a:prstGeom prst="rect">
            <a:avLst/>
          </a:prstGeom>
        </p:spPr>
        <p:txBody>
          <a:bodyPr lIns="0" tIns="0" rIns="0" bIns="0" rtlCol="0" anchor="t">
            <a:spAutoFit/>
          </a:bodyPr>
          <a:lstStyle/>
          <a:p>
            <a:pPr marL="557542" lvl="1" indent="-278771">
              <a:lnSpc>
                <a:spcPct val="150000"/>
              </a:lnSpc>
              <a:buFont typeface="Arial"/>
              <a:buChar char="•"/>
            </a:pPr>
            <a:r>
              <a:rPr lang="en-US" sz="2700" dirty="0">
                <a:solidFill>
                  <a:srgbClr val="000000"/>
                </a:solidFill>
                <a:latin typeface="Gill Sans MT" panose="020B0502020104020203" pitchFamily="34" charset="0"/>
              </a:rPr>
              <a:t>In KPI 5, we observed the last payment date for home ownership </a:t>
            </a:r>
            <a:r>
              <a:rPr lang="en-US" sz="2800" dirty="0">
                <a:solidFill>
                  <a:srgbClr val="000000"/>
                </a:solidFill>
                <a:latin typeface="Gill Sans MT" panose="020B0502020104020203" pitchFamily="34" charset="0"/>
              </a:rPr>
              <a:t>and</a:t>
            </a:r>
            <a:r>
              <a:rPr lang="en-US" sz="2700" dirty="0">
                <a:solidFill>
                  <a:srgbClr val="000000"/>
                </a:solidFill>
                <a:latin typeface="Gill Sans MT" panose="020B0502020104020203" pitchFamily="34" charset="0"/>
              </a:rPr>
              <a:t> total number of customers in each ownerships.</a:t>
            </a:r>
          </a:p>
          <a:p>
            <a:pPr marL="557542" lvl="1" indent="-278771">
              <a:lnSpc>
                <a:spcPct val="150000"/>
              </a:lnSpc>
              <a:buFont typeface="Arial"/>
              <a:buChar char="•"/>
            </a:pPr>
            <a:r>
              <a:rPr lang="en-US" sz="2700" dirty="0">
                <a:solidFill>
                  <a:srgbClr val="000000"/>
                </a:solidFill>
                <a:latin typeface="Gill Sans MT" panose="020B0502020104020203" pitchFamily="34" charset="0"/>
              </a:rPr>
              <a:t>Here we could see that the total number of ID in Mortgage was less than Rent i.e. 17659, but the payment was 56.31M which is greater than Rent. </a:t>
            </a:r>
          </a:p>
          <a:p>
            <a:pPr marL="535952" lvl="1" indent="-267976">
              <a:lnSpc>
                <a:spcPct val="150000"/>
              </a:lnSpc>
              <a:buFont typeface="Arial"/>
              <a:buChar char="•"/>
            </a:pPr>
            <a:r>
              <a:rPr lang="en-US" sz="2700" dirty="0">
                <a:solidFill>
                  <a:srgbClr val="000000"/>
                </a:solidFill>
                <a:latin typeface="Gill Sans MT" panose="020B0502020104020203" pitchFamily="34" charset="0"/>
              </a:rPr>
              <a:t>From this insight we can conclude that Mortgage pays more money in average when compare to Rent</a:t>
            </a:r>
            <a:r>
              <a:rPr lang="en-US" sz="2800" dirty="0">
                <a:solidFill>
                  <a:srgbClr val="000000"/>
                </a:solidFill>
                <a:latin typeface="Gill Sans MT" panose="020B0502020104020203" pitchFamily="34" charset="0"/>
              </a:rPr>
              <a:t>.</a:t>
            </a:r>
          </a:p>
        </p:txBody>
      </p:sp>
      <p:sp>
        <p:nvSpPr>
          <p:cNvPr id="20" name="TextBox 20"/>
          <p:cNvSpPr txBox="1"/>
          <p:nvPr/>
        </p:nvSpPr>
        <p:spPr>
          <a:xfrm>
            <a:off x="1298765" y="318129"/>
            <a:ext cx="8857510" cy="1373518"/>
          </a:xfrm>
          <a:prstGeom prst="rect">
            <a:avLst/>
          </a:prstGeom>
        </p:spPr>
        <p:txBody>
          <a:bodyPr wrap="square" lIns="0" tIns="0" rIns="0" bIns="0" rtlCol="0" anchor="t">
            <a:spAutoFit/>
          </a:bodyPr>
          <a:lstStyle/>
          <a:p>
            <a:pPr>
              <a:lnSpc>
                <a:spcPts val="5599"/>
              </a:lnSpc>
            </a:pPr>
            <a:r>
              <a:rPr lang="en-US" sz="4400" b="1" spc="259" dirty="0">
                <a:solidFill>
                  <a:srgbClr val="000000"/>
                </a:solidFill>
                <a:latin typeface="Archive" panose="020B0604020202020204" charset="0"/>
                <a:cs typeface="Archive" panose="020B0604020202020204" charset="0"/>
              </a:rPr>
              <a:t>KPI 5 : Home Ownership And Last Payment Date</a:t>
            </a:r>
          </a:p>
        </p:txBody>
      </p:sp>
      <p:pic>
        <p:nvPicPr>
          <p:cNvPr id="26" name="Picture 25">
            <a:extLst>
              <a:ext uri="{FF2B5EF4-FFF2-40B4-BE49-F238E27FC236}">
                <a16:creationId xmlns:a16="http://schemas.microsoft.com/office/drawing/2014/main" id="{468019A5-300D-7693-00D7-40FE195D99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8766" y="1697899"/>
            <a:ext cx="9535004" cy="3214339"/>
          </a:xfrm>
          <a:prstGeom prst="rect">
            <a:avLst/>
          </a:prstGeom>
        </p:spPr>
      </p:pic>
    </p:spTree>
    <p:extLst>
      <p:ext uri="{BB962C8B-B14F-4D97-AF65-F5344CB8AC3E}">
        <p14:creationId xmlns:p14="http://schemas.microsoft.com/office/powerpoint/2010/main" val="2504514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78C5D0-DB70-52CE-99A8-8B2AEE4200A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572000" y="1714500"/>
            <a:ext cx="9144000" cy="6858000"/>
          </a:xfrm>
          <a:prstGeom prst="rect">
            <a:avLst/>
          </a:prstGeom>
        </p:spPr>
      </p:pic>
      <p:pic>
        <p:nvPicPr>
          <p:cNvPr id="5" name="Graphic 4" descr="A mug filled with office supplies">
            <a:extLst>
              <a:ext uri="{FF2B5EF4-FFF2-40B4-BE49-F238E27FC236}">
                <a16:creationId xmlns:a16="http://schemas.microsoft.com/office/drawing/2014/main" id="{D1AA554B-2DBD-61F2-9944-42C348B4A3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801600" y="5143500"/>
            <a:ext cx="4572000" cy="4572000"/>
          </a:xfrm>
          <a:prstGeom prst="rect">
            <a:avLst/>
          </a:prstGeom>
        </p:spPr>
      </p:pic>
    </p:spTree>
    <p:extLst>
      <p:ext uri="{BB962C8B-B14F-4D97-AF65-F5344CB8AC3E}">
        <p14:creationId xmlns:p14="http://schemas.microsoft.com/office/powerpoint/2010/main" val="42807523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750">
        <p15:prstTrans prst="wind"/>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4">
            <a:extLst>
              <a:ext uri="{FF2B5EF4-FFF2-40B4-BE49-F238E27FC236}">
                <a16:creationId xmlns:a16="http://schemas.microsoft.com/office/drawing/2014/main" id="{F0B30EB9-BAB3-3DED-8B5C-EC1DC720BB63}"/>
              </a:ext>
            </a:extLst>
          </p:cNvPr>
          <p:cNvSpPr/>
          <p:nvPr/>
        </p:nvSpPr>
        <p:spPr>
          <a:xfrm rot="16200000">
            <a:off x="-3062287" y="5119688"/>
            <a:ext cx="8229600" cy="0"/>
          </a:xfrm>
          <a:prstGeom prst="line">
            <a:avLst/>
          </a:prstGeom>
          <a:ln w="47625" cap="flat">
            <a:solidFill>
              <a:srgbClr val="161939"/>
            </a:solidFill>
            <a:prstDash val="solid"/>
            <a:headEnd type="none" w="sm" len="sm"/>
            <a:tailEnd type="none" w="sm" len="sm"/>
          </a:ln>
        </p:spPr>
      </p:sp>
      <p:sp>
        <p:nvSpPr>
          <p:cNvPr id="3" name="Flowchart: Connector 2">
            <a:extLst>
              <a:ext uri="{FF2B5EF4-FFF2-40B4-BE49-F238E27FC236}">
                <a16:creationId xmlns:a16="http://schemas.microsoft.com/office/drawing/2014/main" id="{72463DDB-D2A6-31D2-DB50-789D0539345B}"/>
              </a:ext>
            </a:extLst>
          </p:cNvPr>
          <p:cNvSpPr/>
          <p:nvPr/>
        </p:nvSpPr>
        <p:spPr>
          <a:xfrm>
            <a:off x="914400" y="1790700"/>
            <a:ext cx="228600" cy="228600"/>
          </a:xfrm>
          <a:prstGeom prst="flowChartConnector">
            <a:avLst/>
          </a:prstGeom>
          <a:solidFill>
            <a:schemeClr val="accent2"/>
          </a:solidFill>
          <a:ln>
            <a:solidFill>
              <a:srgbClr val="E6302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F8174C0B-BD59-7686-006A-32ACDC55A4B4}"/>
              </a:ext>
            </a:extLst>
          </p:cNvPr>
          <p:cNvSpPr/>
          <p:nvPr/>
        </p:nvSpPr>
        <p:spPr>
          <a:xfrm>
            <a:off x="4343400" y="419100"/>
            <a:ext cx="8915400" cy="66198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800" dirty="0">
                <a:solidFill>
                  <a:schemeClr val="tx1"/>
                </a:solidFill>
                <a:latin typeface="Berlin Sans FB Demi" panose="020E0802020502020306" pitchFamily="34" charset="0"/>
              </a:rPr>
              <a:t>AGENDA</a:t>
            </a:r>
            <a:endParaRPr lang="en-IN" sz="4800" dirty="0">
              <a:solidFill>
                <a:schemeClr val="tx1"/>
              </a:solidFill>
              <a:latin typeface="Berlin Sans FB Demi" panose="020E0802020502020306" pitchFamily="34" charset="0"/>
            </a:endParaRPr>
          </a:p>
          <a:p>
            <a:pPr algn="ctr"/>
            <a:endParaRPr lang="en-IN" dirty="0"/>
          </a:p>
        </p:txBody>
      </p:sp>
      <p:sp>
        <p:nvSpPr>
          <p:cNvPr id="7" name="Flowchart: Punched Tape 6">
            <a:extLst>
              <a:ext uri="{FF2B5EF4-FFF2-40B4-BE49-F238E27FC236}">
                <a16:creationId xmlns:a16="http://schemas.microsoft.com/office/drawing/2014/main" id="{EA773D4E-D8DC-1A65-91D1-22CD795AC19F}"/>
              </a:ext>
            </a:extLst>
          </p:cNvPr>
          <p:cNvSpPr/>
          <p:nvPr/>
        </p:nvSpPr>
        <p:spPr>
          <a:xfrm>
            <a:off x="3651662" y="1705789"/>
            <a:ext cx="4495774" cy="1219200"/>
          </a:xfrm>
          <a:prstGeom prst="flowChartPunchedTape">
            <a:avLst/>
          </a:prstGeom>
          <a:solidFill>
            <a:srgbClr val="E6302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Project Introduction</a:t>
            </a:r>
            <a:endParaRPr lang="en-IN" sz="3600" b="1" dirty="0"/>
          </a:p>
        </p:txBody>
      </p:sp>
      <p:sp>
        <p:nvSpPr>
          <p:cNvPr id="9" name="Flowchart: Punched Tape 8">
            <a:extLst>
              <a:ext uri="{FF2B5EF4-FFF2-40B4-BE49-F238E27FC236}">
                <a16:creationId xmlns:a16="http://schemas.microsoft.com/office/drawing/2014/main" id="{B8EB5E5B-326F-6391-7AAD-E498426D3906}"/>
              </a:ext>
            </a:extLst>
          </p:cNvPr>
          <p:cNvSpPr/>
          <p:nvPr/>
        </p:nvSpPr>
        <p:spPr>
          <a:xfrm>
            <a:off x="3591665" y="3418362"/>
            <a:ext cx="4686282" cy="1219200"/>
          </a:xfrm>
          <a:prstGeom prst="flowChartPunchedTap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Project Overview</a:t>
            </a:r>
            <a:endParaRPr lang="en-IN" sz="3600" b="1" dirty="0"/>
          </a:p>
        </p:txBody>
      </p:sp>
      <p:sp>
        <p:nvSpPr>
          <p:cNvPr id="10" name="Flowchart: Punched Tape 9">
            <a:extLst>
              <a:ext uri="{FF2B5EF4-FFF2-40B4-BE49-F238E27FC236}">
                <a16:creationId xmlns:a16="http://schemas.microsoft.com/office/drawing/2014/main" id="{A93508F7-CCA8-8517-32D9-3743D370F78A}"/>
              </a:ext>
            </a:extLst>
          </p:cNvPr>
          <p:cNvSpPr/>
          <p:nvPr/>
        </p:nvSpPr>
        <p:spPr>
          <a:xfrm>
            <a:off x="3591665" y="5292077"/>
            <a:ext cx="4571968" cy="1219200"/>
          </a:xfrm>
          <a:prstGeom prst="flowChartPunchedTap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Project KPI’S</a:t>
            </a:r>
            <a:endParaRPr lang="en-IN" sz="3600" b="1" dirty="0"/>
          </a:p>
          <a:p>
            <a:pPr algn="ctr"/>
            <a:endParaRPr lang="en-IN" dirty="0"/>
          </a:p>
        </p:txBody>
      </p:sp>
      <p:pic>
        <p:nvPicPr>
          <p:cNvPr id="36" name="Picture 35">
            <a:extLst>
              <a:ext uri="{FF2B5EF4-FFF2-40B4-BE49-F238E27FC236}">
                <a16:creationId xmlns:a16="http://schemas.microsoft.com/office/drawing/2014/main" id="{86F31B78-91BE-F504-852C-818829EF94F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796600" y="2628900"/>
            <a:ext cx="8027502" cy="5773112"/>
          </a:xfrm>
          <a:prstGeom prst="rect">
            <a:avLst/>
          </a:prstGeom>
        </p:spPr>
      </p:pic>
      <p:grpSp>
        <p:nvGrpSpPr>
          <p:cNvPr id="37" name="Group 8">
            <a:extLst>
              <a:ext uri="{FF2B5EF4-FFF2-40B4-BE49-F238E27FC236}">
                <a16:creationId xmlns:a16="http://schemas.microsoft.com/office/drawing/2014/main" id="{CFE6B52C-D702-7973-D639-8FACAED02CFA}"/>
              </a:ext>
            </a:extLst>
          </p:cNvPr>
          <p:cNvGrpSpPr/>
          <p:nvPr/>
        </p:nvGrpSpPr>
        <p:grpSpPr>
          <a:xfrm>
            <a:off x="2438400" y="1549948"/>
            <a:ext cx="1160345" cy="1357093"/>
            <a:chOff x="0" y="0"/>
            <a:chExt cx="2107033" cy="2107033"/>
          </a:xfrm>
        </p:grpSpPr>
        <p:grpSp>
          <p:nvGrpSpPr>
            <p:cNvPr id="38" name="Group 9">
              <a:extLst>
                <a:ext uri="{FF2B5EF4-FFF2-40B4-BE49-F238E27FC236}">
                  <a16:creationId xmlns:a16="http://schemas.microsoft.com/office/drawing/2014/main" id="{8BC06EAA-A374-6DA4-CF43-7C832A17224B}"/>
                </a:ext>
              </a:extLst>
            </p:cNvPr>
            <p:cNvGrpSpPr/>
            <p:nvPr/>
          </p:nvGrpSpPr>
          <p:grpSpPr>
            <a:xfrm rot="-217276">
              <a:off x="60724" y="60724"/>
              <a:ext cx="1985586" cy="1985586"/>
              <a:chOff x="0" y="0"/>
              <a:chExt cx="812800" cy="812800"/>
            </a:xfrm>
          </p:grpSpPr>
          <p:sp>
            <p:nvSpPr>
              <p:cNvPr id="44" name="Freeform 10">
                <a:extLst>
                  <a:ext uri="{FF2B5EF4-FFF2-40B4-BE49-F238E27FC236}">
                    <a16:creationId xmlns:a16="http://schemas.microsoft.com/office/drawing/2014/main" id="{DD7EFF91-BC5B-C6F1-BAAD-3DFC433F87A8}"/>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45" name="TextBox 11">
                <a:extLst>
                  <a:ext uri="{FF2B5EF4-FFF2-40B4-BE49-F238E27FC236}">
                    <a16:creationId xmlns:a16="http://schemas.microsoft.com/office/drawing/2014/main" id="{18B48122-FBA3-46E7-399D-385A00632178}"/>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9" name="Group 12">
              <a:extLst>
                <a:ext uri="{FF2B5EF4-FFF2-40B4-BE49-F238E27FC236}">
                  <a16:creationId xmlns:a16="http://schemas.microsoft.com/office/drawing/2014/main" id="{A294F55A-3D2C-8545-5050-AE5CCE080E8B}"/>
                </a:ext>
              </a:extLst>
            </p:cNvPr>
            <p:cNvGrpSpPr/>
            <p:nvPr/>
          </p:nvGrpSpPr>
          <p:grpSpPr>
            <a:xfrm rot="-217276">
              <a:off x="225574" y="225574"/>
              <a:ext cx="1655884" cy="1655884"/>
              <a:chOff x="0" y="0"/>
              <a:chExt cx="812800" cy="812800"/>
            </a:xfrm>
          </p:grpSpPr>
          <p:sp>
            <p:nvSpPr>
              <p:cNvPr id="42" name="Freeform 13">
                <a:extLst>
                  <a:ext uri="{FF2B5EF4-FFF2-40B4-BE49-F238E27FC236}">
                    <a16:creationId xmlns:a16="http://schemas.microsoft.com/office/drawing/2014/main" id="{2F8EDB32-78A2-E771-C3CE-CE98904011D0}"/>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chemeClr val="tx2">
                  <a:lumMod val="75000"/>
                </a:schemeClr>
              </a:solidFill>
            </p:spPr>
          </p:sp>
          <p:sp>
            <p:nvSpPr>
              <p:cNvPr id="43" name="TextBox 14">
                <a:extLst>
                  <a:ext uri="{FF2B5EF4-FFF2-40B4-BE49-F238E27FC236}">
                    <a16:creationId xmlns:a16="http://schemas.microsoft.com/office/drawing/2014/main" id="{929D2821-6523-7668-A036-CCF5B400B313}"/>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0" name="Group 15">
              <a:extLst>
                <a:ext uri="{FF2B5EF4-FFF2-40B4-BE49-F238E27FC236}">
                  <a16:creationId xmlns:a16="http://schemas.microsoft.com/office/drawing/2014/main" id="{5E6BFFED-96A3-7481-2C83-6CEC43E1E144}"/>
                </a:ext>
              </a:extLst>
            </p:cNvPr>
            <p:cNvGrpSpPr>
              <a:grpSpLocks noChangeAspect="1"/>
            </p:cNvGrpSpPr>
            <p:nvPr/>
          </p:nvGrpSpPr>
          <p:grpSpPr>
            <a:xfrm rot="1512634">
              <a:off x="523496" y="548554"/>
              <a:ext cx="1060041" cy="1009925"/>
              <a:chOff x="0" y="0"/>
              <a:chExt cx="1772920" cy="1689100"/>
            </a:xfrm>
          </p:grpSpPr>
          <p:sp>
            <p:nvSpPr>
              <p:cNvPr id="41" name="Freeform 16">
                <a:extLst>
                  <a:ext uri="{FF2B5EF4-FFF2-40B4-BE49-F238E27FC236}">
                    <a16:creationId xmlns:a16="http://schemas.microsoft.com/office/drawing/2014/main" id="{325376D6-199A-8E1C-3368-A62B50151F1A}"/>
                  </a:ext>
                </a:extLst>
              </p:cNvPr>
              <p:cNvSpPr/>
              <p:nvPr/>
            </p:nvSpPr>
            <p:spPr>
              <a:xfrm>
                <a:off x="-8890" y="-5080"/>
                <a:ext cx="1789430" cy="1701800"/>
              </a:xfrm>
              <a:custGeom>
                <a:avLst/>
                <a:gdLst/>
                <a:ahLst/>
                <a:cxnLst/>
                <a:rect l="l" t="t" r="r" b="b"/>
                <a:pathLst>
                  <a:path w="1789430" h="170180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E63022"/>
              </a:solidFill>
            </p:spPr>
            <p:txBody>
              <a:bodyPr/>
              <a:lstStyle/>
              <a:p>
                <a:endParaRPr lang="en-IN" dirty="0"/>
              </a:p>
            </p:txBody>
          </p:sp>
        </p:grpSp>
      </p:grpSp>
      <p:grpSp>
        <p:nvGrpSpPr>
          <p:cNvPr id="46" name="Group 19">
            <a:extLst>
              <a:ext uri="{FF2B5EF4-FFF2-40B4-BE49-F238E27FC236}">
                <a16:creationId xmlns:a16="http://schemas.microsoft.com/office/drawing/2014/main" id="{2A944735-F51A-67AC-1E84-1FB0A263244B}"/>
              </a:ext>
            </a:extLst>
          </p:cNvPr>
          <p:cNvGrpSpPr/>
          <p:nvPr/>
        </p:nvGrpSpPr>
        <p:grpSpPr>
          <a:xfrm>
            <a:off x="2571167" y="3645392"/>
            <a:ext cx="889276" cy="843735"/>
            <a:chOff x="0" y="0"/>
            <a:chExt cx="1498675" cy="1498675"/>
          </a:xfrm>
        </p:grpSpPr>
        <p:grpSp>
          <p:nvGrpSpPr>
            <p:cNvPr id="47" name="Group 20">
              <a:extLst>
                <a:ext uri="{FF2B5EF4-FFF2-40B4-BE49-F238E27FC236}">
                  <a16:creationId xmlns:a16="http://schemas.microsoft.com/office/drawing/2014/main" id="{8DABDF28-4589-B4B3-3C7D-3D61F6B8822C}"/>
                </a:ext>
              </a:extLst>
            </p:cNvPr>
            <p:cNvGrpSpPr/>
            <p:nvPr/>
          </p:nvGrpSpPr>
          <p:grpSpPr>
            <a:xfrm>
              <a:off x="0" y="0"/>
              <a:ext cx="1498675" cy="1498675"/>
              <a:chOff x="0" y="0"/>
              <a:chExt cx="812800" cy="812800"/>
            </a:xfrm>
          </p:grpSpPr>
          <p:sp>
            <p:nvSpPr>
              <p:cNvPr id="49" name="Freeform 21">
                <a:extLst>
                  <a:ext uri="{FF2B5EF4-FFF2-40B4-BE49-F238E27FC236}">
                    <a16:creationId xmlns:a16="http://schemas.microsoft.com/office/drawing/2014/main" id="{47ED9A86-3408-7792-6499-B22EB7E908B7}"/>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CC03E"/>
              </a:solidFill>
            </p:spPr>
          </p:sp>
          <p:sp>
            <p:nvSpPr>
              <p:cNvPr id="50" name="TextBox 22">
                <a:extLst>
                  <a:ext uri="{FF2B5EF4-FFF2-40B4-BE49-F238E27FC236}">
                    <a16:creationId xmlns:a16="http://schemas.microsoft.com/office/drawing/2014/main" id="{E79796FF-441D-A662-7BE2-639B28378C25}"/>
                  </a:ext>
                </a:extLst>
              </p:cNvPr>
              <p:cNvSpPr txBox="1"/>
              <p:nvPr/>
            </p:nvSpPr>
            <p:spPr>
              <a:xfrm>
                <a:off x="76200" y="66675"/>
                <a:ext cx="660400" cy="669925"/>
              </a:xfrm>
              <a:prstGeom prst="rect">
                <a:avLst/>
              </a:prstGeom>
            </p:spPr>
            <p:txBody>
              <a:bodyPr lIns="50800" tIns="50800" rIns="50800" bIns="50800" rtlCol="0" anchor="ctr"/>
              <a:lstStyle/>
              <a:p>
                <a:pPr algn="ctr">
                  <a:lnSpc>
                    <a:spcPts val="809"/>
                  </a:lnSpc>
                </a:pPr>
                <a:endParaRPr/>
              </a:p>
            </p:txBody>
          </p:sp>
        </p:grpSp>
        <p:pic>
          <p:nvPicPr>
            <p:cNvPr id="48" name="Picture 23">
              <a:extLst>
                <a:ext uri="{FF2B5EF4-FFF2-40B4-BE49-F238E27FC236}">
                  <a16:creationId xmlns:a16="http://schemas.microsoft.com/office/drawing/2014/main" id="{A7C822B2-56F8-B7FC-73FA-8614B1B650B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15407" y="132401"/>
              <a:ext cx="1067860" cy="1233872"/>
            </a:xfrm>
            <a:prstGeom prst="rect">
              <a:avLst/>
            </a:prstGeom>
          </p:spPr>
        </p:pic>
      </p:grpSp>
      <p:grpSp>
        <p:nvGrpSpPr>
          <p:cNvPr id="52" name="Group 28">
            <a:extLst>
              <a:ext uri="{FF2B5EF4-FFF2-40B4-BE49-F238E27FC236}">
                <a16:creationId xmlns:a16="http://schemas.microsoft.com/office/drawing/2014/main" id="{E11A0723-9AA8-4144-5D8D-E4E58EB8C9C7}"/>
              </a:ext>
            </a:extLst>
          </p:cNvPr>
          <p:cNvGrpSpPr/>
          <p:nvPr/>
        </p:nvGrpSpPr>
        <p:grpSpPr>
          <a:xfrm>
            <a:off x="2645851" y="5511769"/>
            <a:ext cx="885308" cy="989849"/>
            <a:chOff x="0" y="0"/>
            <a:chExt cx="1673821" cy="1673821"/>
          </a:xfrm>
        </p:grpSpPr>
        <p:grpSp>
          <p:nvGrpSpPr>
            <p:cNvPr id="53" name="Group 29">
              <a:extLst>
                <a:ext uri="{FF2B5EF4-FFF2-40B4-BE49-F238E27FC236}">
                  <a16:creationId xmlns:a16="http://schemas.microsoft.com/office/drawing/2014/main" id="{80B486F6-B65A-3A6B-0FA7-5B2A029E4723}"/>
                </a:ext>
              </a:extLst>
            </p:cNvPr>
            <p:cNvGrpSpPr/>
            <p:nvPr/>
          </p:nvGrpSpPr>
          <p:grpSpPr>
            <a:xfrm>
              <a:off x="0" y="0"/>
              <a:ext cx="1673821" cy="1673821"/>
              <a:chOff x="0" y="0"/>
              <a:chExt cx="812800" cy="812800"/>
            </a:xfrm>
          </p:grpSpPr>
          <p:sp>
            <p:nvSpPr>
              <p:cNvPr id="55" name="Freeform 30">
                <a:extLst>
                  <a:ext uri="{FF2B5EF4-FFF2-40B4-BE49-F238E27FC236}">
                    <a16:creationId xmlns:a16="http://schemas.microsoft.com/office/drawing/2014/main" id="{94C616D8-A93D-8F9D-FBFD-77498C303469}"/>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CC03E"/>
              </a:solidFill>
            </p:spPr>
          </p:sp>
          <p:sp>
            <p:nvSpPr>
              <p:cNvPr id="56" name="TextBox 31">
                <a:extLst>
                  <a:ext uri="{FF2B5EF4-FFF2-40B4-BE49-F238E27FC236}">
                    <a16:creationId xmlns:a16="http://schemas.microsoft.com/office/drawing/2014/main" id="{2C832C9B-60BD-744C-9C4B-7A91C1EE792C}"/>
                  </a:ext>
                </a:extLst>
              </p:cNvPr>
              <p:cNvSpPr txBox="1"/>
              <p:nvPr/>
            </p:nvSpPr>
            <p:spPr>
              <a:xfrm>
                <a:off x="76200" y="66675"/>
                <a:ext cx="660400" cy="669925"/>
              </a:xfrm>
              <a:prstGeom prst="rect">
                <a:avLst/>
              </a:prstGeom>
            </p:spPr>
            <p:txBody>
              <a:bodyPr lIns="50800" tIns="50800" rIns="50800" bIns="50800" rtlCol="0" anchor="ctr"/>
              <a:lstStyle/>
              <a:p>
                <a:pPr algn="ctr">
                  <a:lnSpc>
                    <a:spcPts val="620"/>
                  </a:lnSpc>
                </a:pPr>
                <a:endParaRPr/>
              </a:p>
            </p:txBody>
          </p:sp>
        </p:grpSp>
        <p:pic>
          <p:nvPicPr>
            <p:cNvPr id="54" name="Picture 32">
              <a:extLst>
                <a:ext uri="{FF2B5EF4-FFF2-40B4-BE49-F238E27FC236}">
                  <a16:creationId xmlns:a16="http://schemas.microsoft.com/office/drawing/2014/main" id="{D4F65BA6-A2A3-F188-A2FB-E2948B39CB5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50786" y="197290"/>
              <a:ext cx="1172250" cy="1279241"/>
            </a:xfrm>
            <a:prstGeom prst="rect">
              <a:avLst/>
            </a:prstGeom>
          </p:spPr>
        </p:pic>
      </p:grpSp>
    </p:spTree>
    <p:extLst>
      <p:ext uri="{BB962C8B-B14F-4D97-AF65-F5344CB8AC3E}">
        <p14:creationId xmlns:p14="http://schemas.microsoft.com/office/powerpoint/2010/main" val="2807917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3062287" y="5119688"/>
            <a:ext cx="8229600" cy="0"/>
          </a:xfrm>
          <a:prstGeom prst="line">
            <a:avLst/>
          </a:prstGeom>
          <a:ln w="47625" cap="flat">
            <a:solidFill>
              <a:srgbClr val="161939"/>
            </a:solidFill>
            <a:prstDash val="solid"/>
            <a:headEnd type="none" w="sm" len="sm"/>
            <a:tailEnd type="none" w="sm" len="sm"/>
          </a:ln>
        </p:spPr>
      </p:sp>
      <p:grpSp>
        <p:nvGrpSpPr>
          <p:cNvPr id="3" name="Group 3"/>
          <p:cNvGrpSpPr/>
          <p:nvPr/>
        </p:nvGrpSpPr>
        <p:grpSpPr>
          <a:xfrm>
            <a:off x="912845" y="2307322"/>
            <a:ext cx="279336" cy="279336"/>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D322A"/>
            </a:solidFill>
          </p:spPr>
        </p:sp>
        <p:sp>
          <p:nvSpPr>
            <p:cNvPr id="5" name="TextBox 5"/>
            <p:cNvSpPr txBox="1"/>
            <p:nvPr/>
          </p:nvSpPr>
          <p:spPr>
            <a:xfrm>
              <a:off x="76200" y="76200"/>
              <a:ext cx="660400" cy="660400"/>
            </a:xfrm>
            <a:prstGeom prst="rect">
              <a:avLst/>
            </a:prstGeom>
          </p:spPr>
          <p:txBody>
            <a:bodyPr lIns="50800" tIns="50800" rIns="50800" bIns="50800" rtlCol="0" anchor="ctr"/>
            <a:lstStyle/>
            <a:p>
              <a:pPr algn="ctr">
                <a:lnSpc>
                  <a:spcPts val="139"/>
                </a:lnSpc>
              </a:pPr>
              <a:endParaRPr/>
            </a:p>
          </p:txBody>
        </p:sp>
      </p:grpSp>
      <p:sp>
        <p:nvSpPr>
          <p:cNvPr id="21" name="TextBox 21"/>
          <p:cNvSpPr txBox="1"/>
          <p:nvPr/>
        </p:nvSpPr>
        <p:spPr>
          <a:xfrm>
            <a:off x="7010400" y="5981700"/>
            <a:ext cx="9508803" cy="635046"/>
          </a:xfrm>
          <a:prstGeom prst="rect">
            <a:avLst/>
          </a:prstGeom>
        </p:spPr>
        <p:txBody>
          <a:bodyPr wrap="square" lIns="0" tIns="0" rIns="0" bIns="0" rtlCol="0" anchor="t">
            <a:spAutoFit/>
          </a:bodyPr>
          <a:lstStyle/>
          <a:p>
            <a:pPr algn="ctr">
              <a:lnSpc>
                <a:spcPts val="2492"/>
              </a:lnSpc>
            </a:pPr>
            <a:r>
              <a:rPr lang="en-US" sz="2060" dirty="0">
                <a:solidFill>
                  <a:srgbClr val="FFFFFF"/>
                </a:solidFill>
                <a:latin typeface="Poppins"/>
              </a:rPr>
              <a:t>"Business analysts are a kind of switch from business problems to technological solutions."</a:t>
            </a:r>
          </a:p>
        </p:txBody>
      </p:sp>
      <p:pic>
        <p:nvPicPr>
          <p:cNvPr id="29" name="Picture 7">
            <a:extLst>
              <a:ext uri="{FF2B5EF4-FFF2-40B4-BE49-F238E27FC236}">
                <a16:creationId xmlns:a16="http://schemas.microsoft.com/office/drawing/2014/main" id="{BC61AAAB-81E9-79A0-57F9-A4905C4C52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47800" y="5372100"/>
            <a:ext cx="3856630" cy="4456190"/>
          </a:xfrm>
          <a:prstGeom prst="rect">
            <a:avLst/>
          </a:prstGeom>
        </p:spPr>
      </p:pic>
      <p:pic>
        <p:nvPicPr>
          <p:cNvPr id="31" name="Picture 30">
            <a:extLst>
              <a:ext uri="{FF2B5EF4-FFF2-40B4-BE49-F238E27FC236}">
                <a16:creationId xmlns:a16="http://schemas.microsoft.com/office/drawing/2014/main" id="{57F2D9E1-30C3-C9C6-CABA-B4E0E8C712FF}"/>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4387110" y="11062"/>
            <a:ext cx="3888600" cy="2587752"/>
          </a:xfrm>
          <a:prstGeom prst="rect">
            <a:avLst/>
          </a:prstGeom>
        </p:spPr>
      </p:pic>
      <p:sp>
        <p:nvSpPr>
          <p:cNvPr id="32" name="Rectangle: Rounded Corners 31">
            <a:extLst>
              <a:ext uri="{FF2B5EF4-FFF2-40B4-BE49-F238E27FC236}">
                <a16:creationId xmlns:a16="http://schemas.microsoft.com/office/drawing/2014/main" id="{DDC1F82C-734F-FBC4-764C-E61E3E4B119D}"/>
              </a:ext>
            </a:extLst>
          </p:cNvPr>
          <p:cNvSpPr/>
          <p:nvPr/>
        </p:nvSpPr>
        <p:spPr>
          <a:xfrm>
            <a:off x="1447800" y="190500"/>
            <a:ext cx="6934198" cy="990600"/>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6299"/>
              </a:lnSpc>
              <a:spcBef>
                <a:spcPct val="0"/>
              </a:spcBef>
            </a:pPr>
            <a:r>
              <a:rPr lang="en-US" sz="4400" b="1" dirty="0">
                <a:solidFill>
                  <a:srgbClr val="000000"/>
                </a:solidFill>
                <a:latin typeface="Archive"/>
              </a:rPr>
              <a:t>Project Introduction</a:t>
            </a:r>
          </a:p>
        </p:txBody>
      </p:sp>
      <p:sp>
        <p:nvSpPr>
          <p:cNvPr id="33" name="Rectangle 32">
            <a:extLst>
              <a:ext uri="{FF2B5EF4-FFF2-40B4-BE49-F238E27FC236}">
                <a16:creationId xmlns:a16="http://schemas.microsoft.com/office/drawing/2014/main" id="{96775040-D8D9-B60F-2671-4485EBF19B6C}"/>
              </a:ext>
            </a:extLst>
          </p:cNvPr>
          <p:cNvSpPr/>
          <p:nvPr/>
        </p:nvSpPr>
        <p:spPr>
          <a:xfrm>
            <a:off x="1578097" y="1943100"/>
            <a:ext cx="11299702" cy="29718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panose="020B0604020202020204" pitchFamily="34" charset="0"/>
              <a:buChar char="•"/>
            </a:pPr>
            <a:r>
              <a:rPr lang="en-US" sz="2800" dirty="0">
                <a:solidFill>
                  <a:schemeClr val="tx1"/>
                </a:solidFill>
                <a:latin typeface="Gill Sans MT" panose="020B0502020104020203" pitchFamily="34" charset="0"/>
              </a:rPr>
              <a:t>The Name of the project is “Bank Loan Of Customers” and it is under the domain ‘Finance’’.</a:t>
            </a:r>
          </a:p>
          <a:p>
            <a:endParaRPr lang="en-US" sz="2800" dirty="0">
              <a:solidFill>
                <a:schemeClr val="tx1"/>
              </a:solidFill>
              <a:latin typeface="Gill Sans MT" panose="020B0502020104020203" pitchFamily="34" charset="0"/>
            </a:endParaRPr>
          </a:p>
          <a:p>
            <a:pPr marL="285750" indent="-285750">
              <a:buFont typeface="Arial" panose="020B0604020202020204" pitchFamily="34" charset="0"/>
              <a:buChar char="•"/>
            </a:pPr>
            <a:r>
              <a:rPr lang="en-US" sz="2800" dirty="0">
                <a:solidFill>
                  <a:schemeClr val="tx1"/>
                </a:solidFill>
                <a:latin typeface="Gill Sans MT" panose="020B0502020104020203" pitchFamily="34" charset="0"/>
              </a:rPr>
              <a:t>It means </a:t>
            </a:r>
            <a:r>
              <a:rPr lang="en-US" sz="2800" b="0" i="0" dirty="0">
                <a:solidFill>
                  <a:schemeClr val="tx1"/>
                </a:solidFill>
                <a:effectLst/>
                <a:latin typeface="Gill Sans MT" panose="020B0502020104020203" pitchFamily="34" charset="0"/>
              </a:rPr>
              <a:t>Bank loans are financial products provided by banks to customers for various purposes. They allow individuals and businesses to borrow money and repay it over time with interest. Customers must meet certain criteria and provide documentation to qualify for a bank loan.</a:t>
            </a:r>
            <a:endParaRPr lang="en-US" sz="2800" dirty="0">
              <a:solidFill>
                <a:schemeClr val="tx1"/>
              </a:solidFill>
              <a:latin typeface="Gill Sans MT" panose="020B0502020104020203" pitchFamily="34" charset="0"/>
            </a:endParaRPr>
          </a:p>
          <a:p>
            <a:pPr marL="285750" indent="-285750">
              <a:buFont typeface="Arial" panose="020B0604020202020204" pitchFamily="34" charset="0"/>
              <a:buChar char="•"/>
            </a:pPr>
            <a:endParaRPr lang="en-US" sz="2800" dirty="0">
              <a:solidFill>
                <a:schemeClr val="tx1"/>
              </a:solidFill>
              <a:latin typeface="Gill Sans MT" panose="020B0502020104020203" pitchFamily="34" charset="0"/>
            </a:endParaRPr>
          </a:p>
          <a:p>
            <a:pPr marL="285750" indent="-285750">
              <a:buFont typeface="Arial" panose="020B0604020202020204" pitchFamily="34" charset="0"/>
              <a:buChar char="•"/>
            </a:pPr>
            <a:endParaRPr lang="en-US" dirty="0">
              <a:solidFill>
                <a:schemeClr val="tx1"/>
              </a:solidFill>
            </a:endParaRPr>
          </a:p>
        </p:txBody>
      </p:sp>
      <p:sp>
        <p:nvSpPr>
          <p:cNvPr id="34" name="Rectangle 33">
            <a:extLst>
              <a:ext uri="{FF2B5EF4-FFF2-40B4-BE49-F238E27FC236}">
                <a16:creationId xmlns:a16="http://schemas.microsoft.com/office/drawing/2014/main" id="{FC2CE8D6-FCA2-9E13-4F14-2039B27DD810}"/>
              </a:ext>
            </a:extLst>
          </p:cNvPr>
          <p:cNvSpPr/>
          <p:nvPr/>
        </p:nvSpPr>
        <p:spPr>
          <a:xfrm>
            <a:off x="5943600" y="6616746"/>
            <a:ext cx="10287000" cy="17271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800" dirty="0">
                <a:solidFill>
                  <a:srgbClr val="000000"/>
                </a:solidFill>
                <a:latin typeface="Gill Sans MT" panose="020B0502020104020203" pitchFamily="34" charset="0"/>
              </a:rPr>
              <a:t>The aim of the project is to analyze the growth that the bank achieved in given years according to the KPI’S.</a:t>
            </a:r>
          </a:p>
          <a:p>
            <a:pPr algn="ct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3062287" y="5119688"/>
            <a:ext cx="8229600" cy="0"/>
          </a:xfrm>
          <a:prstGeom prst="line">
            <a:avLst/>
          </a:prstGeom>
          <a:ln w="47625" cap="flat">
            <a:solidFill>
              <a:srgbClr val="161939"/>
            </a:solidFill>
            <a:prstDash val="solid"/>
            <a:headEnd type="none" w="sm" len="sm"/>
            <a:tailEnd type="none" w="sm" len="sm"/>
          </a:ln>
        </p:spPr>
      </p:sp>
      <p:grpSp>
        <p:nvGrpSpPr>
          <p:cNvPr id="3" name="Group 3"/>
          <p:cNvGrpSpPr/>
          <p:nvPr/>
        </p:nvGrpSpPr>
        <p:grpSpPr>
          <a:xfrm>
            <a:off x="912845" y="2735364"/>
            <a:ext cx="279336" cy="279336"/>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D322A"/>
            </a:solidFill>
          </p:spPr>
        </p:sp>
        <p:sp>
          <p:nvSpPr>
            <p:cNvPr id="5" name="TextBox 5"/>
            <p:cNvSpPr txBox="1"/>
            <p:nvPr/>
          </p:nvSpPr>
          <p:spPr>
            <a:xfrm>
              <a:off x="76200" y="76200"/>
              <a:ext cx="660400" cy="660400"/>
            </a:xfrm>
            <a:prstGeom prst="rect">
              <a:avLst/>
            </a:prstGeom>
          </p:spPr>
          <p:txBody>
            <a:bodyPr lIns="50800" tIns="50800" rIns="50800" bIns="50800" rtlCol="0" anchor="ctr"/>
            <a:lstStyle/>
            <a:p>
              <a:pPr algn="ctr">
                <a:lnSpc>
                  <a:spcPts val="139"/>
                </a:lnSpc>
              </a:pPr>
              <a:endParaRPr/>
            </a:p>
          </p:txBody>
        </p:sp>
      </p:grpSp>
      <p:sp>
        <p:nvSpPr>
          <p:cNvPr id="18" name="TextBox 18"/>
          <p:cNvSpPr txBox="1"/>
          <p:nvPr/>
        </p:nvSpPr>
        <p:spPr>
          <a:xfrm>
            <a:off x="14403223" y="3166598"/>
            <a:ext cx="2856077" cy="736437"/>
          </a:xfrm>
          <a:prstGeom prst="rect">
            <a:avLst/>
          </a:prstGeom>
        </p:spPr>
        <p:txBody>
          <a:bodyPr lIns="0" tIns="0" rIns="0" bIns="0" rtlCol="0" anchor="t">
            <a:spAutoFit/>
          </a:bodyPr>
          <a:lstStyle/>
          <a:p>
            <a:pPr algn="r">
              <a:lnSpc>
                <a:spcPts val="2822"/>
              </a:lnSpc>
            </a:pPr>
            <a:r>
              <a:rPr lang="en-US" sz="2371" dirty="0">
                <a:solidFill>
                  <a:srgbClr val="FFFFFF"/>
                </a:solidFill>
                <a:latin typeface="Poppins"/>
              </a:rPr>
              <a:t>"Most Popular Business Analysis"</a:t>
            </a:r>
          </a:p>
        </p:txBody>
      </p:sp>
      <p:sp>
        <p:nvSpPr>
          <p:cNvPr id="20" name="Rectangle 19">
            <a:extLst>
              <a:ext uri="{FF2B5EF4-FFF2-40B4-BE49-F238E27FC236}">
                <a16:creationId xmlns:a16="http://schemas.microsoft.com/office/drawing/2014/main" id="{CEA74FC6-C886-2B34-D36B-42329582BE37}"/>
              </a:ext>
            </a:extLst>
          </p:cNvPr>
          <p:cNvSpPr/>
          <p:nvPr/>
        </p:nvSpPr>
        <p:spPr>
          <a:xfrm>
            <a:off x="1828800" y="190500"/>
            <a:ext cx="5029196" cy="9906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400" b="1" dirty="0">
                <a:solidFill>
                  <a:srgbClr val="000000"/>
                </a:solidFill>
                <a:latin typeface="Archive"/>
              </a:rPr>
              <a:t>Project Overview</a:t>
            </a:r>
          </a:p>
          <a:p>
            <a:pPr algn="ctr"/>
            <a:endParaRPr lang="en-IN" dirty="0"/>
          </a:p>
        </p:txBody>
      </p:sp>
      <p:pic>
        <p:nvPicPr>
          <p:cNvPr id="25" name="Picture 24">
            <a:extLst>
              <a:ext uri="{FF2B5EF4-FFF2-40B4-BE49-F238E27FC236}">
                <a16:creationId xmlns:a16="http://schemas.microsoft.com/office/drawing/2014/main" id="{7D6C5F2B-8BCA-C12C-8EBF-779E41AC552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2268200" y="1409700"/>
            <a:ext cx="5867399" cy="6096000"/>
          </a:xfrm>
          <a:prstGeom prst="rect">
            <a:avLst/>
          </a:prstGeom>
        </p:spPr>
      </p:pic>
      <p:sp>
        <p:nvSpPr>
          <p:cNvPr id="26" name="Rectangle: Rounded Corners 25">
            <a:extLst>
              <a:ext uri="{FF2B5EF4-FFF2-40B4-BE49-F238E27FC236}">
                <a16:creationId xmlns:a16="http://schemas.microsoft.com/office/drawing/2014/main" id="{B4CD29AE-6B04-DCD5-26B2-F77655085803}"/>
              </a:ext>
            </a:extLst>
          </p:cNvPr>
          <p:cNvSpPr/>
          <p:nvPr/>
        </p:nvSpPr>
        <p:spPr>
          <a:xfrm>
            <a:off x="1523981" y="1261602"/>
            <a:ext cx="8229605" cy="838200"/>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nSpc>
                <a:spcPts val="3919"/>
              </a:lnSpc>
            </a:pPr>
            <a:r>
              <a:rPr lang="en-US" sz="2800" b="1" dirty="0">
                <a:solidFill>
                  <a:schemeClr val="tx1"/>
                </a:solidFill>
                <a:latin typeface="Gill Sans MT" panose="020B0502020104020203" pitchFamily="34" charset="0"/>
              </a:rPr>
              <a:t>KPI 1: Year wise loan amount Stats</a:t>
            </a:r>
          </a:p>
        </p:txBody>
      </p:sp>
      <p:sp>
        <p:nvSpPr>
          <p:cNvPr id="27" name="Rectangle: Rounded Corners 26">
            <a:extLst>
              <a:ext uri="{FF2B5EF4-FFF2-40B4-BE49-F238E27FC236}">
                <a16:creationId xmlns:a16="http://schemas.microsoft.com/office/drawing/2014/main" id="{6B2901C3-0E6E-F70E-08E8-441DD3C9F340}"/>
              </a:ext>
            </a:extLst>
          </p:cNvPr>
          <p:cNvSpPr/>
          <p:nvPr/>
        </p:nvSpPr>
        <p:spPr>
          <a:xfrm>
            <a:off x="1548581" y="2914650"/>
            <a:ext cx="8205009" cy="8382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nSpc>
                <a:spcPts val="3919"/>
              </a:lnSpc>
            </a:pPr>
            <a:r>
              <a:rPr lang="en-US" sz="2800" b="1" dirty="0">
                <a:solidFill>
                  <a:schemeClr val="tx1"/>
                </a:solidFill>
                <a:latin typeface="Gill Sans MT" panose="020B0502020104020203" pitchFamily="34" charset="0"/>
              </a:rPr>
              <a:t>KPI-2 : Grade and sub grade wise </a:t>
            </a:r>
            <a:r>
              <a:rPr lang="en-US" sz="2800" b="1" dirty="0" err="1">
                <a:solidFill>
                  <a:schemeClr val="tx1"/>
                </a:solidFill>
                <a:latin typeface="Gill Sans MT" panose="020B0502020104020203" pitchFamily="34" charset="0"/>
              </a:rPr>
              <a:t>revol_bal</a:t>
            </a:r>
            <a:endParaRPr lang="en-US" sz="2800" b="1" dirty="0">
              <a:solidFill>
                <a:schemeClr val="tx1"/>
              </a:solidFill>
              <a:latin typeface="Gill Sans MT" panose="020B0502020104020203" pitchFamily="34" charset="0"/>
            </a:endParaRPr>
          </a:p>
        </p:txBody>
      </p:sp>
      <p:sp>
        <p:nvSpPr>
          <p:cNvPr id="28" name="Rectangle: Rounded Corners 27">
            <a:extLst>
              <a:ext uri="{FF2B5EF4-FFF2-40B4-BE49-F238E27FC236}">
                <a16:creationId xmlns:a16="http://schemas.microsoft.com/office/drawing/2014/main" id="{53F58E23-5FCF-8076-07A4-EF1B5CFAEE6E}"/>
              </a:ext>
            </a:extLst>
          </p:cNvPr>
          <p:cNvSpPr/>
          <p:nvPr/>
        </p:nvSpPr>
        <p:spPr>
          <a:xfrm>
            <a:off x="1523983" y="4457700"/>
            <a:ext cx="8229607" cy="1028700"/>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800" b="1" dirty="0">
                <a:solidFill>
                  <a:schemeClr val="tx1"/>
                </a:solidFill>
                <a:latin typeface="Gill Sans MT" panose="020B0502020104020203" pitchFamily="34" charset="0"/>
              </a:rPr>
              <a:t>KPI-3 : Total Payment for Verified Status Vs Total Payment for Non Verified Status</a:t>
            </a:r>
          </a:p>
          <a:p>
            <a:pPr algn="ctr"/>
            <a:endParaRPr lang="en-IN" dirty="0"/>
          </a:p>
        </p:txBody>
      </p:sp>
      <p:sp>
        <p:nvSpPr>
          <p:cNvPr id="29" name="Rectangle: Rounded Corners 28">
            <a:extLst>
              <a:ext uri="{FF2B5EF4-FFF2-40B4-BE49-F238E27FC236}">
                <a16:creationId xmlns:a16="http://schemas.microsoft.com/office/drawing/2014/main" id="{50753228-BC29-F98E-5F0C-29C6487D1EDB}"/>
              </a:ext>
            </a:extLst>
          </p:cNvPr>
          <p:cNvSpPr/>
          <p:nvPr/>
        </p:nvSpPr>
        <p:spPr>
          <a:xfrm>
            <a:off x="1523983" y="6191250"/>
            <a:ext cx="9677418" cy="1028700"/>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800" b="1" dirty="0">
                <a:solidFill>
                  <a:schemeClr val="tx1"/>
                </a:solidFill>
                <a:latin typeface="Gill Sans MT" panose="020B0502020104020203" pitchFamily="34" charset="0"/>
              </a:rPr>
              <a:t>KPI-4 : State wise and </a:t>
            </a:r>
            <a:r>
              <a:rPr lang="en-US" sz="2800" b="1" dirty="0" err="1">
                <a:solidFill>
                  <a:schemeClr val="tx1"/>
                </a:solidFill>
                <a:latin typeface="Gill Sans MT" panose="020B0502020104020203" pitchFamily="34" charset="0"/>
              </a:rPr>
              <a:t>last_credit_pull_d</a:t>
            </a:r>
            <a:r>
              <a:rPr lang="en-US" sz="2800" b="1" dirty="0">
                <a:solidFill>
                  <a:schemeClr val="tx1"/>
                </a:solidFill>
                <a:latin typeface="Gill Sans MT" panose="020B0502020104020203" pitchFamily="34" charset="0"/>
              </a:rPr>
              <a:t> wise loan status</a:t>
            </a:r>
          </a:p>
          <a:p>
            <a:pPr algn="ctr"/>
            <a:endParaRPr lang="en-IN" dirty="0"/>
          </a:p>
        </p:txBody>
      </p:sp>
      <p:sp>
        <p:nvSpPr>
          <p:cNvPr id="30" name="Rectangle: Rounded Corners 29">
            <a:extLst>
              <a:ext uri="{FF2B5EF4-FFF2-40B4-BE49-F238E27FC236}">
                <a16:creationId xmlns:a16="http://schemas.microsoft.com/office/drawing/2014/main" id="{BFAFEA8E-7415-8B6B-F210-1AD9E09BA4D7}"/>
              </a:ext>
            </a:extLst>
          </p:cNvPr>
          <p:cNvSpPr/>
          <p:nvPr/>
        </p:nvSpPr>
        <p:spPr>
          <a:xfrm>
            <a:off x="1543646" y="8115300"/>
            <a:ext cx="8743349" cy="838200"/>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nSpc>
                <a:spcPts val="3919"/>
              </a:lnSpc>
            </a:pPr>
            <a:r>
              <a:rPr lang="en-US" sz="2800" b="1" dirty="0">
                <a:solidFill>
                  <a:schemeClr val="tx1"/>
                </a:solidFill>
                <a:latin typeface="Gill Sans MT" panose="020B0502020104020203" pitchFamily="34" charset="0"/>
              </a:rPr>
              <a:t>KPI-5 : Home ownership Vs last payment date stats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662FAD20-CB40-0D42-EBF1-EA770C5DBE48}"/>
              </a:ext>
            </a:extLst>
          </p:cNvPr>
          <p:cNvSpPr/>
          <p:nvPr/>
        </p:nvSpPr>
        <p:spPr>
          <a:xfrm rot="-5400000">
            <a:off x="-3062287" y="5119688"/>
            <a:ext cx="8229600" cy="0"/>
          </a:xfrm>
          <a:prstGeom prst="line">
            <a:avLst/>
          </a:prstGeom>
          <a:ln w="47625" cap="flat">
            <a:solidFill>
              <a:srgbClr val="161939"/>
            </a:solidFill>
            <a:prstDash val="solid"/>
            <a:headEnd type="none" w="sm" len="sm"/>
            <a:tailEnd type="none" w="sm" len="sm"/>
          </a:ln>
        </p:spPr>
      </p:sp>
      <p:grpSp>
        <p:nvGrpSpPr>
          <p:cNvPr id="3" name="Group 3">
            <a:extLst>
              <a:ext uri="{FF2B5EF4-FFF2-40B4-BE49-F238E27FC236}">
                <a16:creationId xmlns:a16="http://schemas.microsoft.com/office/drawing/2014/main" id="{A90EBB0F-B1F6-A809-8A6F-A9D3C8F9CA84}"/>
              </a:ext>
            </a:extLst>
          </p:cNvPr>
          <p:cNvGrpSpPr/>
          <p:nvPr/>
        </p:nvGrpSpPr>
        <p:grpSpPr>
          <a:xfrm>
            <a:off x="912845" y="3086100"/>
            <a:ext cx="279336" cy="279336"/>
            <a:chOff x="0" y="0"/>
            <a:chExt cx="812800" cy="812800"/>
          </a:xfrm>
        </p:grpSpPr>
        <p:sp>
          <p:nvSpPr>
            <p:cNvPr id="4" name="Freeform 4">
              <a:extLst>
                <a:ext uri="{FF2B5EF4-FFF2-40B4-BE49-F238E27FC236}">
                  <a16:creationId xmlns:a16="http://schemas.microsoft.com/office/drawing/2014/main" id="{AE932D83-B512-F1C9-7120-28241447FDD0}"/>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D322A"/>
            </a:solidFill>
          </p:spPr>
        </p:sp>
        <p:sp>
          <p:nvSpPr>
            <p:cNvPr id="5" name="TextBox 5">
              <a:extLst>
                <a:ext uri="{FF2B5EF4-FFF2-40B4-BE49-F238E27FC236}">
                  <a16:creationId xmlns:a16="http://schemas.microsoft.com/office/drawing/2014/main" id="{7FEAD5CD-E1A8-D216-967D-E27816B82B49}"/>
                </a:ext>
              </a:extLst>
            </p:cNvPr>
            <p:cNvSpPr txBox="1"/>
            <p:nvPr/>
          </p:nvSpPr>
          <p:spPr>
            <a:xfrm>
              <a:off x="76200" y="76200"/>
              <a:ext cx="660400" cy="660400"/>
            </a:xfrm>
            <a:prstGeom prst="rect">
              <a:avLst/>
            </a:prstGeom>
          </p:spPr>
          <p:txBody>
            <a:bodyPr lIns="50800" tIns="50800" rIns="50800" bIns="50800" rtlCol="0" anchor="ctr"/>
            <a:lstStyle/>
            <a:p>
              <a:pPr algn="ctr">
                <a:lnSpc>
                  <a:spcPts val="139"/>
                </a:lnSpc>
              </a:pPr>
              <a:endParaRPr/>
            </a:p>
          </p:txBody>
        </p:sp>
      </p:grpSp>
      <p:sp>
        <p:nvSpPr>
          <p:cNvPr id="6" name="Rectangle: Rounded Corners 5">
            <a:extLst>
              <a:ext uri="{FF2B5EF4-FFF2-40B4-BE49-F238E27FC236}">
                <a16:creationId xmlns:a16="http://schemas.microsoft.com/office/drawing/2014/main" id="{A63085FA-5730-0F03-D841-C5F789157C9E}"/>
              </a:ext>
            </a:extLst>
          </p:cNvPr>
          <p:cNvSpPr/>
          <p:nvPr/>
        </p:nvSpPr>
        <p:spPr>
          <a:xfrm>
            <a:off x="2667000" y="695600"/>
            <a:ext cx="11277600" cy="5257800"/>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600" b="1" dirty="0">
                <a:solidFill>
                  <a:srgbClr val="E63022"/>
                </a:solidFill>
                <a:effectLst>
                  <a:reflection blurRad="6350" stA="55000" endA="300" endPos="45500" dir="5400000" sy="-100000" algn="bl" rotWithShape="0"/>
                </a:effectLst>
                <a:latin typeface="Algerian" panose="04020705040A02060702" pitchFamily="82" charset="0"/>
              </a:rPr>
              <a:t>KPI’S</a:t>
            </a:r>
            <a:endParaRPr lang="en-IN" sz="9600" b="1" dirty="0">
              <a:solidFill>
                <a:srgbClr val="E63022"/>
              </a:solidFill>
              <a:effectLst>
                <a:reflection blurRad="6350" stA="55000" endA="300" endPos="45500" dir="5400000" sy="-100000" algn="bl" rotWithShape="0"/>
              </a:effectLst>
              <a:latin typeface="Algerian" panose="04020705040A02060702" pitchFamily="82" charset="0"/>
            </a:endParaRPr>
          </a:p>
        </p:txBody>
      </p:sp>
      <p:pic>
        <p:nvPicPr>
          <p:cNvPr id="8" name="Picture 7">
            <a:extLst>
              <a:ext uri="{FF2B5EF4-FFF2-40B4-BE49-F238E27FC236}">
                <a16:creationId xmlns:a16="http://schemas.microsoft.com/office/drawing/2014/main" id="{C1D18575-B22A-6E15-059B-704EAB0A0D3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1049000" y="5346587"/>
            <a:ext cx="6732447" cy="4230064"/>
          </a:xfrm>
          <a:prstGeom prst="rect">
            <a:avLst/>
          </a:prstGeom>
          <a:ln>
            <a:solidFill>
              <a:schemeClr val="bg1"/>
            </a:solidFill>
          </a:ln>
        </p:spPr>
      </p:pic>
      <p:pic>
        <p:nvPicPr>
          <p:cNvPr id="10" name="Graphic 9" descr="Presentation with bar chart with solid fill">
            <a:extLst>
              <a:ext uri="{FF2B5EF4-FFF2-40B4-BE49-F238E27FC236}">
                <a16:creationId xmlns:a16="http://schemas.microsoft.com/office/drawing/2014/main" id="{D26A4CDE-D4E2-1776-F38F-63C3C53E8E7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28800" y="800100"/>
            <a:ext cx="1949245" cy="1949245"/>
          </a:xfrm>
          <a:prstGeom prst="rect">
            <a:avLst/>
          </a:prstGeom>
          <a:effectLst>
            <a:reflection blurRad="6350" stA="50000" endA="300" endPos="55000" dir="5400000" sy="-100000" algn="bl" rotWithShape="0"/>
          </a:effectLst>
        </p:spPr>
      </p:pic>
    </p:spTree>
    <p:extLst>
      <p:ext uri="{BB962C8B-B14F-4D97-AF65-F5344CB8AC3E}">
        <p14:creationId xmlns:p14="http://schemas.microsoft.com/office/powerpoint/2010/main" val="2102728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27"/>
          <p:cNvSpPr/>
          <p:nvPr/>
        </p:nvSpPr>
        <p:spPr>
          <a:xfrm>
            <a:off x="6626062" y="3161747"/>
            <a:ext cx="886459" cy="886459"/>
          </a:xfrm>
          <a:custGeom>
            <a:avLst/>
            <a:gdLst/>
            <a:ahLst/>
            <a:cxnLst/>
            <a:rect l="l" t="t" r="r" b="b"/>
            <a:pathLst>
              <a:path w="886459" h="886459">
                <a:moveTo>
                  <a:pt x="0" y="0"/>
                </a:moveTo>
                <a:lnTo>
                  <a:pt x="886459" y="0"/>
                </a:lnTo>
                <a:lnTo>
                  <a:pt x="886459" y="886459"/>
                </a:lnTo>
                <a:lnTo>
                  <a:pt x="0" y="886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1" name="TextBox 31"/>
          <p:cNvSpPr txBox="1"/>
          <p:nvPr/>
        </p:nvSpPr>
        <p:spPr>
          <a:xfrm>
            <a:off x="1218156" y="4865114"/>
            <a:ext cx="3403439" cy="759488"/>
          </a:xfrm>
          <a:prstGeom prst="rect">
            <a:avLst/>
          </a:prstGeom>
        </p:spPr>
        <p:txBody>
          <a:bodyPr lIns="0" tIns="0" rIns="0" bIns="0" rtlCol="0" anchor="t">
            <a:spAutoFit/>
          </a:bodyPr>
          <a:lstStyle/>
          <a:p>
            <a:pPr algn="ctr">
              <a:lnSpc>
                <a:spcPts val="2995"/>
              </a:lnSpc>
            </a:pPr>
            <a:r>
              <a:rPr lang="en-US" sz="2604">
                <a:solidFill>
                  <a:srgbClr val="FFFFFF"/>
                </a:solidFill>
                <a:latin typeface="Poppins Bold"/>
              </a:rPr>
              <a:t>Profitability Objective</a:t>
            </a:r>
          </a:p>
        </p:txBody>
      </p:sp>
      <p:sp>
        <p:nvSpPr>
          <p:cNvPr id="33" name="TextBox 33"/>
          <p:cNvSpPr txBox="1"/>
          <p:nvPr/>
        </p:nvSpPr>
        <p:spPr>
          <a:xfrm>
            <a:off x="9516989" y="4865114"/>
            <a:ext cx="3403439" cy="759488"/>
          </a:xfrm>
          <a:prstGeom prst="rect">
            <a:avLst/>
          </a:prstGeom>
        </p:spPr>
        <p:txBody>
          <a:bodyPr lIns="0" tIns="0" rIns="0" bIns="0" rtlCol="0" anchor="t">
            <a:spAutoFit/>
          </a:bodyPr>
          <a:lstStyle/>
          <a:p>
            <a:pPr algn="ctr">
              <a:lnSpc>
                <a:spcPts val="2995"/>
              </a:lnSpc>
            </a:pPr>
            <a:r>
              <a:rPr lang="en-US" sz="2604">
                <a:solidFill>
                  <a:srgbClr val="FFFFFF"/>
                </a:solidFill>
                <a:latin typeface="Poppins Bold"/>
              </a:rPr>
              <a:t>Promotional Objective</a:t>
            </a:r>
          </a:p>
        </p:txBody>
      </p:sp>
      <p:sp>
        <p:nvSpPr>
          <p:cNvPr id="34" name="TextBox 34"/>
          <p:cNvSpPr txBox="1"/>
          <p:nvPr/>
        </p:nvSpPr>
        <p:spPr>
          <a:xfrm>
            <a:off x="14097186" y="4865114"/>
            <a:ext cx="2541877" cy="759488"/>
          </a:xfrm>
          <a:prstGeom prst="rect">
            <a:avLst/>
          </a:prstGeom>
        </p:spPr>
        <p:txBody>
          <a:bodyPr lIns="0" tIns="0" rIns="0" bIns="0" rtlCol="0" anchor="t">
            <a:spAutoFit/>
          </a:bodyPr>
          <a:lstStyle/>
          <a:p>
            <a:pPr algn="ctr">
              <a:lnSpc>
                <a:spcPts val="2995"/>
              </a:lnSpc>
            </a:pPr>
            <a:r>
              <a:rPr lang="en-US" sz="2604">
                <a:solidFill>
                  <a:srgbClr val="FFFFFF"/>
                </a:solidFill>
                <a:latin typeface="Poppins Bold"/>
              </a:rPr>
              <a:t>Growth Objective</a:t>
            </a:r>
          </a:p>
        </p:txBody>
      </p:sp>
      <p:pic>
        <p:nvPicPr>
          <p:cNvPr id="47" name="Picture 46">
            <a:extLst>
              <a:ext uri="{FF2B5EF4-FFF2-40B4-BE49-F238E27FC236}">
                <a16:creationId xmlns:a16="http://schemas.microsoft.com/office/drawing/2014/main" id="{EA800605-BFC8-9609-C4E3-80A98174C37A}"/>
              </a:ext>
            </a:extLst>
          </p:cNvPr>
          <p:cNvPicPr>
            <a:picLocks noChangeAspect="1"/>
          </p:cNvPicPr>
          <p:nvPr/>
        </p:nvPicPr>
        <p:blipFill>
          <a:blip r:embed="rId4"/>
          <a:srcRect l="805" t="1310" r="39" b="493"/>
          <a:stretch>
            <a:fillRect/>
          </a:stretch>
        </p:blipFill>
        <p:spPr>
          <a:xfrm>
            <a:off x="9727739" y="260463"/>
            <a:ext cx="8354814" cy="4273438"/>
          </a:xfrm>
          <a:prstGeom prst="rect">
            <a:avLst/>
          </a:prstGeom>
          <a:ln>
            <a:solidFill>
              <a:schemeClr val="bg1"/>
            </a:solidFill>
          </a:ln>
        </p:spPr>
      </p:pic>
      <p:sp>
        <p:nvSpPr>
          <p:cNvPr id="48" name="TextBox 20">
            <a:extLst>
              <a:ext uri="{FF2B5EF4-FFF2-40B4-BE49-F238E27FC236}">
                <a16:creationId xmlns:a16="http://schemas.microsoft.com/office/drawing/2014/main" id="{BDEAF2B9-57F6-5A3B-5D9E-5E9EB989B996}"/>
              </a:ext>
            </a:extLst>
          </p:cNvPr>
          <p:cNvSpPr txBox="1"/>
          <p:nvPr/>
        </p:nvSpPr>
        <p:spPr>
          <a:xfrm>
            <a:off x="1376749" y="328840"/>
            <a:ext cx="8350990" cy="1385187"/>
          </a:xfrm>
          <a:prstGeom prst="rect">
            <a:avLst/>
          </a:prstGeom>
        </p:spPr>
        <p:txBody>
          <a:bodyPr wrap="square" lIns="0" tIns="0" rIns="0" bIns="0" rtlCol="0" anchor="t">
            <a:spAutoFit/>
          </a:bodyPr>
          <a:lstStyle/>
          <a:p>
            <a:pPr>
              <a:lnSpc>
                <a:spcPts val="5599"/>
              </a:lnSpc>
            </a:pPr>
            <a:r>
              <a:rPr lang="en-US" sz="4400" b="1" spc="259" dirty="0">
                <a:solidFill>
                  <a:srgbClr val="000000"/>
                </a:solidFill>
                <a:latin typeface="Archive" panose="020B0604020202020204" charset="0"/>
                <a:cs typeface="Archive" panose="020B0604020202020204" charset="0"/>
              </a:rPr>
              <a:t>KPI 1 : Year Wise Loan Amount Stats</a:t>
            </a:r>
          </a:p>
        </p:txBody>
      </p:sp>
      <p:sp>
        <p:nvSpPr>
          <p:cNvPr id="49" name="AutoShape 2">
            <a:extLst>
              <a:ext uri="{FF2B5EF4-FFF2-40B4-BE49-F238E27FC236}">
                <a16:creationId xmlns:a16="http://schemas.microsoft.com/office/drawing/2014/main" id="{6B6F0F82-7D58-8968-E51B-E0025B9FC2C2}"/>
              </a:ext>
            </a:extLst>
          </p:cNvPr>
          <p:cNvSpPr/>
          <p:nvPr/>
        </p:nvSpPr>
        <p:spPr>
          <a:xfrm rot="-5400000">
            <a:off x="-2974181" y="5207794"/>
            <a:ext cx="8053388" cy="0"/>
          </a:xfrm>
          <a:prstGeom prst="line">
            <a:avLst/>
          </a:prstGeom>
          <a:ln w="47625" cap="flat">
            <a:solidFill>
              <a:srgbClr val="161939"/>
            </a:solidFill>
            <a:prstDash val="solid"/>
            <a:headEnd type="none" w="sm" len="sm"/>
            <a:tailEnd type="none" w="sm" len="sm"/>
          </a:ln>
        </p:spPr>
      </p:sp>
      <p:sp>
        <p:nvSpPr>
          <p:cNvPr id="53" name="TextBox 52">
            <a:extLst>
              <a:ext uri="{FF2B5EF4-FFF2-40B4-BE49-F238E27FC236}">
                <a16:creationId xmlns:a16="http://schemas.microsoft.com/office/drawing/2014/main" id="{F1E77688-3A0F-2AB8-D969-6B0582EE9D69}"/>
              </a:ext>
            </a:extLst>
          </p:cNvPr>
          <p:cNvSpPr txBox="1"/>
          <p:nvPr/>
        </p:nvSpPr>
        <p:spPr>
          <a:xfrm>
            <a:off x="1250280" y="2247900"/>
            <a:ext cx="7741320" cy="11223585"/>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000000"/>
                </a:solidFill>
                <a:latin typeface="Gill Sans MT" panose="020B0502020104020203" pitchFamily="34" charset="0"/>
                <a:cs typeface="Alata" panose="020B0604020202020204" charset="0"/>
              </a:rPr>
              <a:t>In KPI 1, we have to show the loan amount by year, in which we can observe that it is continuously rising.</a:t>
            </a:r>
          </a:p>
          <a:p>
            <a:pPr marL="457200" indent="-457200">
              <a:buFont typeface="Arial" panose="020B0604020202020204" pitchFamily="34" charset="0"/>
              <a:buChar char="•"/>
            </a:pPr>
            <a:endParaRPr lang="en-US" sz="2800" dirty="0">
              <a:solidFill>
                <a:srgbClr val="000000"/>
              </a:solidFill>
              <a:latin typeface="Gill Sans MT" panose="020B0502020104020203" pitchFamily="34" charset="0"/>
              <a:cs typeface="Alata" panose="020B0604020202020204" charset="0"/>
            </a:endParaRPr>
          </a:p>
          <a:p>
            <a:pPr marL="457200" indent="-457200">
              <a:buFont typeface="Arial" panose="020B0604020202020204" pitchFamily="34" charset="0"/>
              <a:buChar char="•"/>
            </a:pPr>
            <a:r>
              <a:rPr lang="en-US" sz="2800" dirty="0">
                <a:solidFill>
                  <a:srgbClr val="000000"/>
                </a:solidFill>
                <a:latin typeface="Gill Sans MT" panose="020B0502020104020203" pitchFamily="34" charset="0"/>
              </a:rPr>
              <a:t>In 2007, the loan amount was 2 million and in 2011, it went to 261 million.</a:t>
            </a:r>
          </a:p>
          <a:p>
            <a:pPr marL="457200" indent="-457200">
              <a:buFont typeface="Arial" panose="020B0604020202020204" pitchFamily="34" charset="0"/>
              <a:buChar char="•"/>
            </a:pPr>
            <a:endParaRPr lang="en-US" sz="2800" dirty="0">
              <a:solidFill>
                <a:srgbClr val="000000"/>
              </a:solidFill>
              <a:latin typeface="Gill Sans MT" panose="020B0502020104020203" pitchFamily="34" charset="0"/>
            </a:endParaRPr>
          </a:p>
          <a:p>
            <a:pPr marL="457200" indent="-457200">
              <a:buFont typeface="Arial" panose="020B0604020202020204" pitchFamily="34" charset="0"/>
              <a:buChar char="•"/>
            </a:pPr>
            <a:r>
              <a:rPr lang="en-US" sz="2800" dirty="0">
                <a:solidFill>
                  <a:srgbClr val="000000"/>
                </a:solidFill>
                <a:latin typeface="Gill Sans MT" panose="020B0502020104020203" pitchFamily="34" charset="0"/>
              </a:rPr>
              <a:t>The amount of the loan has increased by 259 million in 4 years.</a:t>
            </a:r>
          </a:p>
          <a:p>
            <a:pPr marL="457200" indent="-457200">
              <a:buFont typeface="Arial" panose="020B0604020202020204" pitchFamily="34" charset="0"/>
              <a:buChar char="•"/>
            </a:pPr>
            <a:endParaRPr lang="en-US" sz="2800" dirty="0">
              <a:solidFill>
                <a:srgbClr val="000000"/>
              </a:solidFill>
              <a:latin typeface="Gill Sans MT" panose="020B0502020104020203" pitchFamily="34" charset="0"/>
            </a:endParaRPr>
          </a:p>
          <a:p>
            <a:pPr marL="513586" lvl="1" indent="-256793" algn="just">
              <a:lnSpc>
                <a:spcPts val="4710"/>
              </a:lnSpc>
              <a:buFont typeface="Arial"/>
              <a:buChar char="•"/>
            </a:pPr>
            <a:r>
              <a:rPr lang="en-US" sz="2800" dirty="0">
                <a:solidFill>
                  <a:srgbClr val="000000"/>
                </a:solidFill>
                <a:latin typeface="Gill Sans MT" panose="020B0502020104020203" pitchFamily="34" charset="0"/>
              </a:rPr>
              <a:t>The period from 2007 to 2008 witnessed the</a:t>
            </a:r>
          </a:p>
          <a:p>
            <a:pPr marL="256793" lvl="1" algn="just">
              <a:lnSpc>
                <a:spcPts val="4710"/>
              </a:lnSpc>
            </a:pPr>
            <a:r>
              <a:rPr lang="en-US" sz="2800" dirty="0">
                <a:solidFill>
                  <a:srgbClr val="000000"/>
                </a:solidFill>
                <a:latin typeface="Gill Sans MT" panose="020B0502020104020203" pitchFamily="34" charset="0"/>
              </a:rPr>
              <a:t>most substantial surge in the interest rate for</a:t>
            </a:r>
          </a:p>
          <a:p>
            <a:pPr marL="256793" lvl="1" algn="just">
              <a:lnSpc>
                <a:spcPts val="4710"/>
              </a:lnSpc>
            </a:pPr>
            <a:r>
              <a:rPr lang="en-US" sz="2800" dirty="0">
                <a:solidFill>
                  <a:srgbClr val="000000"/>
                </a:solidFill>
                <a:latin typeface="Gill Sans MT" panose="020B0502020104020203" pitchFamily="34" charset="0"/>
              </a:rPr>
              <a:t>loan amounts, with an increase of 548%.</a:t>
            </a:r>
          </a:p>
          <a:p>
            <a:pPr marL="256793" lvl="1" algn="just">
              <a:lnSpc>
                <a:spcPts val="4710"/>
              </a:lnSpc>
            </a:pPr>
            <a:r>
              <a:rPr lang="en-US" sz="2800" dirty="0">
                <a:solidFill>
                  <a:srgbClr val="000000"/>
                </a:solidFill>
                <a:latin typeface="Gill Sans MT" panose="020B0502020104020203" pitchFamily="34" charset="0"/>
              </a:rPr>
              <a:t>Conversely, the smallest increase occurred</a:t>
            </a:r>
          </a:p>
          <a:p>
            <a:pPr marL="256793" lvl="1" algn="just">
              <a:lnSpc>
                <a:spcPts val="4710"/>
              </a:lnSpc>
            </a:pPr>
            <a:r>
              <a:rPr lang="en-US" sz="2800" dirty="0">
                <a:solidFill>
                  <a:srgbClr val="000000"/>
                </a:solidFill>
                <a:latin typeface="Gill Sans MT" panose="020B0502020104020203" pitchFamily="34" charset="0"/>
              </a:rPr>
              <a:t>during the timeframe of 2010 to 2011, </a:t>
            </a:r>
          </a:p>
          <a:p>
            <a:pPr marL="256793" lvl="1" algn="just">
              <a:lnSpc>
                <a:spcPts val="4710"/>
              </a:lnSpc>
            </a:pPr>
            <a:r>
              <a:rPr lang="en-US" sz="2800" dirty="0">
                <a:solidFill>
                  <a:srgbClr val="000000"/>
                </a:solidFill>
                <a:latin typeface="Gill Sans MT" panose="020B0502020104020203" pitchFamily="34" charset="0"/>
              </a:rPr>
              <a:t>which amounted to only 113%.</a:t>
            </a:r>
          </a:p>
          <a:p>
            <a:pPr marL="457200" indent="-457200">
              <a:buFont typeface="Arial" panose="020B0604020202020204" pitchFamily="34" charset="0"/>
              <a:buChar char="•"/>
            </a:pPr>
            <a:endParaRPr lang="en-US" sz="2800" dirty="0">
              <a:solidFill>
                <a:srgbClr val="000000"/>
              </a:solidFill>
              <a:latin typeface="Gill Sans MT" panose="020B0502020104020203" pitchFamily="34" charset="0"/>
            </a:endParaRPr>
          </a:p>
          <a:p>
            <a:pPr marL="457200" indent="-457200">
              <a:buFont typeface="Arial" panose="020B0604020202020204" pitchFamily="34" charset="0"/>
              <a:buChar char="•"/>
            </a:pPr>
            <a:endParaRPr lang="en-US" sz="2800" dirty="0">
              <a:solidFill>
                <a:srgbClr val="000000"/>
              </a:solidFill>
              <a:latin typeface="Gill Sans MT" panose="020B0502020104020203" pitchFamily="34" charset="0"/>
              <a:cs typeface="Alata" panose="020B0604020202020204" charset="0"/>
            </a:endParaRPr>
          </a:p>
          <a:p>
            <a:pPr marL="457200" indent="-457200">
              <a:buFont typeface="Arial" panose="020B0604020202020204" pitchFamily="34" charset="0"/>
              <a:buChar char="•"/>
            </a:pPr>
            <a:endParaRPr lang="en-US" sz="2800" dirty="0">
              <a:solidFill>
                <a:srgbClr val="000000"/>
              </a:solidFill>
              <a:latin typeface="Gill Sans MT" panose="020B0502020104020203" pitchFamily="34" charset="0"/>
              <a:cs typeface="Alata" panose="020B0604020202020204" charset="0"/>
            </a:endParaRPr>
          </a:p>
          <a:p>
            <a:pPr marL="256793" lvl="1" algn="just">
              <a:lnSpc>
                <a:spcPts val="4710"/>
              </a:lnSpc>
            </a:pPr>
            <a:endParaRPr lang="en-US" sz="2800" dirty="0">
              <a:solidFill>
                <a:srgbClr val="000000"/>
              </a:solidFill>
              <a:latin typeface="Gill Sans MT" panose="020B0502020104020203" pitchFamily="34" charset="0"/>
            </a:endParaRPr>
          </a:p>
          <a:p>
            <a:pPr marL="513586" lvl="1" indent="-256793" algn="just">
              <a:lnSpc>
                <a:spcPts val="4710"/>
              </a:lnSpc>
              <a:buFont typeface="Arial"/>
              <a:buChar char="•"/>
            </a:pPr>
            <a:endParaRPr lang="en-US" sz="2800" dirty="0">
              <a:solidFill>
                <a:srgbClr val="000000"/>
              </a:solidFill>
              <a:latin typeface="Gill Sans MT" panose="020B0502020104020203" pitchFamily="34" charset="0"/>
            </a:endParaRPr>
          </a:p>
          <a:p>
            <a:pPr marL="457200" indent="-457200">
              <a:buFont typeface="Arial" panose="020B0604020202020204" pitchFamily="34" charset="0"/>
              <a:buChar char="•"/>
            </a:pPr>
            <a:endParaRPr lang="en-US" sz="2800" dirty="0">
              <a:solidFill>
                <a:srgbClr val="000000"/>
              </a:solidFill>
              <a:latin typeface="Alata" panose="020B0604020202020204" charset="0"/>
              <a:cs typeface="Alata" panose="020B0604020202020204" charset="0"/>
            </a:endParaRPr>
          </a:p>
          <a:p>
            <a:pPr marL="285750" indent="-285750">
              <a:buFont typeface="Arial" panose="020B0604020202020204" pitchFamily="34" charset="0"/>
              <a:buChar char="•"/>
            </a:pPr>
            <a:endParaRPr lang="en-IN" dirty="0"/>
          </a:p>
        </p:txBody>
      </p:sp>
      <p:grpSp>
        <p:nvGrpSpPr>
          <p:cNvPr id="2" name="Group 3">
            <a:extLst>
              <a:ext uri="{FF2B5EF4-FFF2-40B4-BE49-F238E27FC236}">
                <a16:creationId xmlns:a16="http://schemas.microsoft.com/office/drawing/2014/main" id="{C0E48D14-A6E6-D339-BD46-92C4D0659A8F}"/>
              </a:ext>
            </a:extLst>
          </p:cNvPr>
          <p:cNvGrpSpPr/>
          <p:nvPr/>
        </p:nvGrpSpPr>
        <p:grpSpPr>
          <a:xfrm>
            <a:off x="912845" y="3536826"/>
            <a:ext cx="279336" cy="279336"/>
            <a:chOff x="0" y="0"/>
            <a:chExt cx="812800" cy="812800"/>
          </a:xfrm>
        </p:grpSpPr>
        <p:sp>
          <p:nvSpPr>
            <p:cNvPr id="3" name="Freeform 4">
              <a:extLst>
                <a:ext uri="{FF2B5EF4-FFF2-40B4-BE49-F238E27FC236}">
                  <a16:creationId xmlns:a16="http://schemas.microsoft.com/office/drawing/2014/main" id="{07BC7770-29C0-8EA5-74F1-4518BCCD7E43}"/>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D322A"/>
            </a:solidFill>
          </p:spPr>
        </p:sp>
        <p:sp>
          <p:nvSpPr>
            <p:cNvPr id="4" name="TextBox 5">
              <a:extLst>
                <a:ext uri="{FF2B5EF4-FFF2-40B4-BE49-F238E27FC236}">
                  <a16:creationId xmlns:a16="http://schemas.microsoft.com/office/drawing/2014/main" id="{EBFA4050-7062-9998-3165-4BD04A167635}"/>
                </a:ext>
              </a:extLst>
            </p:cNvPr>
            <p:cNvSpPr txBox="1"/>
            <p:nvPr/>
          </p:nvSpPr>
          <p:spPr>
            <a:xfrm>
              <a:off x="76200" y="76200"/>
              <a:ext cx="660400" cy="660400"/>
            </a:xfrm>
            <a:prstGeom prst="rect">
              <a:avLst/>
            </a:prstGeom>
          </p:spPr>
          <p:txBody>
            <a:bodyPr lIns="50800" tIns="50800" rIns="50800" bIns="50800" rtlCol="0" anchor="ctr"/>
            <a:lstStyle/>
            <a:p>
              <a:pPr algn="ctr">
                <a:lnSpc>
                  <a:spcPts val="139"/>
                </a:lnSpc>
              </a:pPr>
              <a:endParaRPr/>
            </a:p>
          </p:txBody>
        </p:sp>
      </p:grpSp>
      <p:pic>
        <p:nvPicPr>
          <p:cNvPr id="9" name="Picture 8">
            <a:extLst>
              <a:ext uri="{FF2B5EF4-FFF2-40B4-BE49-F238E27FC236}">
                <a16:creationId xmlns:a16="http://schemas.microsoft.com/office/drawing/2014/main" id="{D32F376C-CB95-5631-4B08-53F6A273A3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4001" y="4865114"/>
            <a:ext cx="8686800" cy="4850386"/>
          </a:xfrm>
          <a:prstGeom prst="rect">
            <a:avLst/>
          </a:prstGeom>
        </p:spPr>
      </p:pic>
    </p:spTree>
    <p:extLst>
      <p:ext uri="{BB962C8B-B14F-4D97-AF65-F5344CB8AC3E}">
        <p14:creationId xmlns:p14="http://schemas.microsoft.com/office/powerpoint/2010/main" val="2790691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1081342" y="1897882"/>
            <a:ext cx="13992450" cy="8959697"/>
            <a:chOff x="-3040521" y="-4576946"/>
            <a:chExt cx="18656600" cy="11946265"/>
          </a:xfrm>
        </p:grpSpPr>
        <p:grpSp>
          <p:nvGrpSpPr>
            <p:cNvPr id="7" name="Group 7"/>
            <p:cNvGrpSpPr/>
            <p:nvPr/>
          </p:nvGrpSpPr>
          <p:grpSpPr>
            <a:xfrm>
              <a:off x="0" y="0"/>
              <a:ext cx="15616079" cy="3302000"/>
              <a:chOff x="0" y="0"/>
              <a:chExt cx="3084658" cy="652247"/>
            </a:xfrm>
          </p:grpSpPr>
          <p:sp>
            <p:nvSpPr>
              <p:cNvPr id="8" name="Freeform 8"/>
              <p:cNvSpPr/>
              <p:nvPr/>
            </p:nvSpPr>
            <p:spPr>
              <a:xfrm>
                <a:off x="0" y="0"/>
                <a:ext cx="3084658" cy="652247"/>
              </a:xfrm>
              <a:custGeom>
                <a:avLst/>
                <a:gdLst/>
                <a:ahLst/>
                <a:cxnLst/>
                <a:rect l="l" t="t" r="r" b="b"/>
                <a:pathLst>
                  <a:path w="3084658" h="652247">
                    <a:moveTo>
                      <a:pt x="33712" y="0"/>
                    </a:moveTo>
                    <a:lnTo>
                      <a:pt x="3050946" y="0"/>
                    </a:lnTo>
                    <a:cubicBezTo>
                      <a:pt x="3069564" y="0"/>
                      <a:pt x="3084658" y="15093"/>
                      <a:pt x="3084658" y="33712"/>
                    </a:cubicBezTo>
                    <a:lnTo>
                      <a:pt x="3084658" y="618535"/>
                    </a:lnTo>
                    <a:cubicBezTo>
                      <a:pt x="3084658" y="627476"/>
                      <a:pt x="3081106" y="636051"/>
                      <a:pt x="3074784" y="642373"/>
                    </a:cubicBezTo>
                    <a:cubicBezTo>
                      <a:pt x="3068461" y="648695"/>
                      <a:pt x="3059886" y="652247"/>
                      <a:pt x="3050946" y="652247"/>
                    </a:cubicBezTo>
                    <a:lnTo>
                      <a:pt x="33712" y="652247"/>
                    </a:lnTo>
                    <a:cubicBezTo>
                      <a:pt x="15093" y="652247"/>
                      <a:pt x="0" y="637154"/>
                      <a:pt x="0" y="618535"/>
                    </a:cubicBezTo>
                    <a:lnTo>
                      <a:pt x="0" y="33712"/>
                    </a:lnTo>
                    <a:cubicBezTo>
                      <a:pt x="0" y="24771"/>
                      <a:pt x="3552" y="16196"/>
                      <a:pt x="9874" y="9874"/>
                    </a:cubicBezTo>
                    <a:cubicBezTo>
                      <a:pt x="16196" y="3552"/>
                      <a:pt x="24771" y="0"/>
                      <a:pt x="33712" y="0"/>
                    </a:cubicBezTo>
                    <a:close/>
                  </a:path>
                </a:pathLst>
              </a:custGeom>
              <a:solidFill>
                <a:srgbClr val="FFFFFF"/>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3040521" y="-4576946"/>
              <a:ext cx="14450340" cy="11946265"/>
            </a:xfrm>
            <a:prstGeom prst="rect">
              <a:avLst/>
            </a:prstGeom>
          </p:spPr>
          <p:txBody>
            <a:bodyPr lIns="0" tIns="0" rIns="0" bIns="0" rtlCol="0" anchor="t">
              <a:spAutoFit/>
            </a:bodyPr>
            <a:lstStyle/>
            <a:p>
              <a:pPr marL="513586" lvl="1" indent="-256793" algn="just">
                <a:lnSpc>
                  <a:spcPts val="4710"/>
                </a:lnSpc>
                <a:buFont typeface="Arial"/>
                <a:buChar char="•"/>
              </a:pPr>
              <a:r>
                <a:rPr lang="en-US" sz="2800" dirty="0">
                  <a:solidFill>
                    <a:srgbClr val="000000"/>
                  </a:solidFill>
                  <a:latin typeface="Gill Sans MT" panose="020B0502020104020203" pitchFamily="34" charset="0"/>
                </a:rPr>
                <a:t>In KPI 1, we have to show the loan amount by year, in</a:t>
              </a:r>
            </a:p>
            <a:p>
              <a:pPr marL="256793" lvl="1" algn="just">
                <a:lnSpc>
                  <a:spcPts val="4710"/>
                </a:lnSpc>
              </a:pPr>
              <a:r>
                <a:rPr lang="en-US" sz="2800" dirty="0">
                  <a:solidFill>
                    <a:srgbClr val="000000"/>
                  </a:solidFill>
                  <a:latin typeface="Gill Sans MT" panose="020B0502020104020203" pitchFamily="34" charset="0"/>
                </a:rPr>
                <a:t>  which we can observe that it is continuously rising.</a:t>
              </a:r>
            </a:p>
            <a:p>
              <a:pPr marL="256793" lvl="1" algn="just">
                <a:lnSpc>
                  <a:spcPts val="4710"/>
                </a:lnSpc>
              </a:pPr>
              <a:endParaRPr lang="en-US" sz="2800" dirty="0">
                <a:solidFill>
                  <a:srgbClr val="000000"/>
                </a:solidFill>
                <a:latin typeface="Gill Sans MT" panose="020B0502020104020203" pitchFamily="34" charset="0"/>
              </a:endParaRPr>
            </a:p>
            <a:p>
              <a:pPr marL="513586" lvl="1" indent="-256793" algn="just">
                <a:lnSpc>
                  <a:spcPts val="4710"/>
                </a:lnSpc>
                <a:buFont typeface="Arial"/>
                <a:buChar char="•"/>
              </a:pPr>
              <a:r>
                <a:rPr lang="en-US" sz="2800" dirty="0">
                  <a:solidFill>
                    <a:srgbClr val="000000"/>
                  </a:solidFill>
                  <a:latin typeface="Gill Sans MT" panose="020B0502020104020203" pitchFamily="34" charset="0"/>
                </a:rPr>
                <a:t>In 2007, the loan amount was 2 million and in 2011, </a:t>
              </a:r>
            </a:p>
            <a:p>
              <a:pPr marL="256793" lvl="1" algn="just">
                <a:lnSpc>
                  <a:spcPts val="4710"/>
                </a:lnSpc>
              </a:pPr>
              <a:r>
                <a:rPr lang="en-US" sz="2800" dirty="0">
                  <a:solidFill>
                    <a:srgbClr val="000000"/>
                  </a:solidFill>
                  <a:latin typeface="Gill Sans MT" panose="020B0502020104020203" pitchFamily="34" charset="0"/>
                </a:rPr>
                <a:t>  it went to 261 million.</a:t>
              </a:r>
            </a:p>
            <a:p>
              <a:pPr marL="256793" lvl="1" algn="just">
                <a:lnSpc>
                  <a:spcPts val="4710"/>
                </a:lnSpc>
              </a:pPr>
              <a:endParaRPr lang="en-US" sz="2800" dirty="0">
                <a:solidFill>
                  <a:srgbClr val="000000"/>
                </a:solidFill>
                <a:latin typeface="Gill Sans MT" panose="020B0502020104020203" pitchFamily="34" charset="0"/>
              </a:endParaRPr>
            </a:p>
            <a:p>
              <a:pPr marL="513586" lvl="1" indent="-256793" algn="just">
                <a:lnSpc>
                  <a:spcPts val="4710"/>
                </a:lnSpc>
                <a:buFont typeface="Arial"/>
                <a:buChar char="•"/>
              </a:pPr>
              <a:r>
                <a:rPr lang="en-US" sz="2800" dirty="0">
                  <a:solidFill>
                    <a:srgbClr val="000000"/>
                  </a:solidFill>
                  <a:latin typeface="Gill Sans MT" panose="020B0502020104020203" pitchFamily="34" charset="0"/>
                </a:rPr>
                <a:t>The amount of the loan has increased by 259 million </a:t>
              </a:r>
            </a:p>
            <a:p>
              <a:pPr marL="256793" lvl="1" algn="just">
                <a:lnSpc>
                  <a:spcPts val="4710"/>
                </a:lnSpc>
              </a:pPr>
              <a:r>
                <a:rPr lang="en-US" sz="2800" dirty="0">
                  <a:solidFill>
                    <a:srgbClr val="000000"/>
                  </a:solidFill>
                  <a:latin typeface="Gill Sans MT" panose="020B0502020104020203" pitchFamily="34" charset="0"/>
                </a:rPr>
                <a:t>  in 4 years.</a:t>
              </a:r>
            </a:p>
            <a:p>
              <a:pPr marL="713993" lvl="1" indent="-457200" algn="just">
                <a:lnSpc>
                  <a:spcPts val="4710"/>
                </a:lnSpc>
                <a:buFont typeface="Arial" panose="020B0604020202020204" pitchFamily="34" charset="0"/>
                <a:buChar char="•"/>
              </a:pPr>
              <a:r>
                <a:rPr lang="en-US" sz="2800" dirty="0">
                  <a:solidFill>
                    <a:srgbClr val="000000"/>
                  </a:solidFill>
                  <a:latin typeface="Gill Sans MT" panose="020B0502020104020203" pitchFamily="34" charset="0"/>
                </a:rPr>
                <a:t>By leveraging this analysis, the bank can proactively </a:t>
              </a:r>
            </a:p>
            <a:p>
              <a:pPr marL="256793" lvl="1" algn="just">
                <a:lnSpc>
                  <a:spcPts val="4710"/>
                </a:lnSpc>
              </a:pPr>
              <a:r>
                <a:rPr lang="en-US" sz="2800" dirty="0">
                  <a:solidFill>
                    <a:srgbClr val="000000"/>
                  </a:solidFill>
                  <a:latin typeface="Gill Sans MT" panose="020B0502020104020203" pitchFamily="34" charset="0"/>
                </a:rPr>
                <a:t>identify and mitigate potential risks, make sound </a:t>
              </a:r>
            </a:p>
            <a:p>
              <a:pPr marL="256793" lvl="1" algn="just">
                <a:lnSpc>
                  <a:spcPts val="4710"/>
                </a:lnSpc>
              </a:pPr>
              <a:r>
                <a:rPr lang="en-US" sz="2800" dirty="0">
                  <a:solidFill>
                    <a:srgbClr val="000000"/>
                  </a:solidFill>
                  <a:latin typeface="Gill Sans MT" panose="020B0502020104020203" pitchFamily="34" charset="0"/>
                </a:rPr>
                <a:t>credit-related judgements, and maintain a vigilant oversight on the </a:t>
              </a:r>
            </a:p>
            <a:p>
              <a:pPr marL="256793" lvl="1" algn="just">
                <a:lnSpc>
                  <a:spcPts val="4710"/>
                </a:lnSpc>
              </a:pPr>
              <a:r>
                <a:rPr lang="en-US" sz="2800" dirty="0">
                  <a:solidFill>
                    <a:srgbClr val="000000"/>
                  </a:solidFill>
                  <a:latin typeface="Gill Sans MT" panose="020B0502020104020203" pitchFamily="34" charset="0"/>
                </a:rPr>
                <a:t>health of its credit portfolio.</a:t>
              </a:r>
            </a:p>
            <a:p>
              <a:pPr marL="256793" lvl="1" algn="just">
                <a:lnSpc>
                  <a:spcPts val="4710"/>
                </a:lnSpc>
              </a:pPr>
              <a:endParaRPr lang="en-US" sz="2800" dirty="0">
                <a:solidFill>
                  <a:srgbClr val="000000"/>
                </a:solidFill>
                <a:latin typeface="Gill Sans MT" panose="020B0502020104020203" pitchFamily="34" charset="0"/>
              </a:endParaRPr>
            </a:p>
            <a:p>
              <a:pPr marL="513586" lvl="1" indent="-256793" algn="just">
                <a:lnSpc>
                  <a:spcPts val="4710"/>
                </a:lnSpc>
                <a:buFont typeface="Arial"/>
                <a:buChar char="•"/>
              </a:pPr>
              <a:endParaRPr lang="en-US" sz="2800" dirty="0">
                <a:solidFill>
                  <a:srgbClr val="000000"/>
                </a:solidFill>
                <a:latin typeface="Gill Sans MT" panose="020B0502020104020203" pitchFamily="34" charset="0"/>
              </a:endParaRPr>
            </a:p>
            <a:p>
              <a:pPr marL="513586" lvl="1" indent="-256793" algn="just">
                <a:lnSpc>
                  <a:spcPts val="4710"/>
                </a:lnSpc>
                <a:buFont typeface="Arial"/>
                <a:buChar char="•"/>
              </a:pPr>
              <a:endParaRPr lang="en-US" sz="2378" dirty="0">
                <a:solidFill>
                  <a:srgbClr val="000000"/>
                </a:solidFill>
                <a:latin typeface="Alata"/>
              </a:endParaRPr>
            </a:p>
          </p:txBody>
        </p:sp>
      </p:grpSp>
      <p:sp>
        <p:nvSpPr>
          <p:cNvPr id="18" name="AutoShape 2">
            <a:extLst>
              <a:ext uri="{FF2B5EF4-FFF2-40B4-BE49-F238E27FC236}">
                <a16:creationId xmlns:a16="http://schemas.microsoft.com/office/drawing/2014/main" id="{0EAC4086-C1F3-C588-891E-984248D5F833}"/>
              </a:ext>
            </a:extLst>
          </p:cNvPr>
          <p:cNvSpPr/>
          <p:nvPr/>
        </p:nvSpPr>
        <p:spPr>
          <a:xfrm rot="-5400000">
            <a:off x="-3062287" y="5119688"/>
            <a:ext cx="8229600" cy="0"/>
          </a:xfrm>
          <a:prstGeom prst="line">
            <a:avLst/>
          </a:prstGeom>
          <a:ln w="47625" cap="flat">
            <a:solidFill>
              <a:srgbClr val="161939"/>
            </a:solidFill>
            <a:prstDash val="solid"/>
            <a:headEnd type="none" w="sm" len="sm"/>
            <a:tailEnd type="none" w="sm" len="sm"/>
          </a:ln>
        </p:spPr>
      </p:sp>
      <p:sp>
        <p:nvSpPr>
          <p:cNvPr id="19" name="Rectangle 18">
            <a:extLst>
              <a:ext uri="{FF2B5EF4-FFF2-40B4-BE49-F238E27FC236}">
                <a16:creationId xmlns:a16="http://schemas.microsoft.com/office/drawing/2014/main" id="{C84CB5AA-6F1F-CFBB-AFC3-3ACE77F25CEB}"/>
              </a:ext>
            </a:extLst>
          </p:cNvPr>
          <p:cNvSpPr/>
          <p:nvPr/>
        </p:nvSpPr>
        <p:spPr>
          <a:xfrm>
            <a:off x="1191271" y="342900"/>
            <a:ext cx="7577673" cy="12779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dirty="0">
                <a:solidFill>
                  <a:srgbClr val="000000"/>
                </a:solidFill>
                <a:latin typeface="Archive"/>
              </a:rPr>
              <a:t>KPI 2 – Grade and sub grade wise </a:t>
            </a:r>
            <a:r>
              <a:rPr lang="en-US" sz="4400" b="1" dirty="0" err="1">
                <a:solidFill>
                  <a:srgbClr val="000000"/>
                </a:solidFill>
                <a:latin typeface="Archive"/>
              </a:rPr>
              <a:t>revol</a:t>
            </a:r>
            <a:r>
              <a:rPr lang="en-US" sz="4400" b="1" dirty="0">
                <a:solidFill>
                  <a:srgbClr val="000000"/>
                </a:solidFill>
                <a:latin typeface="Archive"/>
              </a:rPr>
              <a:t> balance</a:t>
            </a:r>
          </a:p>
          <a:p>
            <a:pPr algn="ctr"/>
            <a:endParaRPr lang="en-IN" dirty="0"/>
          </a:p>
        </p:txBody>
      </p:sp>
      <p:grpSp>
        <p:nvGrpSpPr>
          <p:cNvPr id="20" name="Group 3">
            <a:extLst>
              <a:ext uri="{FF2B5EF4-FFF2-40B4-BE49-F238E27FC236}">
                <a16:creationId xmlns:a16="http://schemas.microsoft.com/office/drawing/2014/main" id="{5F7E6273-4FD7-C753-E11A-C7037C02C772}"/>
              </a:ext>
            </a:extLst>
          </p:cNvPr>
          <p:cNvGrpSpPr/>
          <p:nvPr/>
        </p:nvGrpSpPr>
        <p:grpSpPr>
          <a:xfrm>
            <a:off x="912558" y="4076700"/>
            <a:ext cx="279336" cy="279336"/>
            <a:chOff x="0" y="0"/>
            <a:chExt cx="812800" cy="812800"/>
          </a:xfrm>
        </p:grpSpPr>
        <p:sp>
          <p:nvSpPr>
            <p:cNvPr id="21" name="Freeform 4">
              <a:extLst>
                <a:ext uri="{FF2B5EF4-FFF2-40B4-BE49-F238E27FC236}">
                  <a16:creationId xmlns:a16="http://schemas.microsoft.com/office/drawing/2014/main" id="{5DE14F11-9890-E880-19A5-D47CB789E113}"/>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D322A"/>
            </a:solidFill>
          </p:spPr>
        </p:sp>
        <p:sp>
          <p:nvSpPr>
            <p:cNvPr id="22" name="TextBox 5">
              <a:extLst>
                <a:ext uri="{FF2B5EF4-FFF2-40B4-BE49-F238E27FC236}">
                  <a16:creationId xmlns:a16="http://schemas.microsoft.com/office/drawing/2014/main" id="{F64448A6-448C-5792-884B-57BD8EBE7B92}"/>
                </a:ext>
              </a:extLst>
            </p:cNvPr>
            <p:cNvSpPr txBox="1"/>
            <p:nvPr/>
          </p:nvSpPr>
          <p:spPr>
            <a:xfrm>
              <a:off x="76200" y="76200"/>
              <a:ext cx="660400" cy="660400"/>
            </a:xfrm>
            <a:prstGeom prst="rect">
              <a:avLst/>
            </a:prstGeom>
          </p:spPr>
          <p:txBody>
            <a:bodyPr lIns="50800" tIns="50800" rIns="50800" bIns="50800" rtlCol="0" anchor="ctr"/>
            <a:lstStyle/>
            <a:p>
              <a:pPr algn="ctr">
                <a:lnSpc>
                  <a:spcPts val="139"/>
                </a:lnSpc>
              </a:pPr>
              <a:endParaRPr/>
            </a:p>
          </p:txBody>
        </p:sp>
      </p:grpSp>
      <p:pic>
        <p:nvPicPr>
          <p:cNvPr id="3" name="Picture 10">
            <a:extLst>
              <a:ext uri="{FF2B5EF4-FFF2-40B4-BE49-F238E27FC236}">
                <a16:creationId xmlns:a16="http://schemas.microsoft.com/office/drawing/2014/main" id="{C7EBC837-F048-0654-22EA-F3E10BE602B9}"/>
              </a:ext>
            </a:extLst>
          </p:cNvPr>
          <p:cNvPicPr>
            <a:picLocks noChangeAspect="1"/>
          </p:cNvPicPr>
          <p:nvPr/>
        </p:nvPicPr>
        <p:blipFill>
          <a:blip r:embed="rId2"/>
          <a:srcRect/>
          <a:stretch>
            <a:fillRect/>
          </a:stretch>
        </p:blipFill>
        <p:spPr>
          <a:xfrm>
            <a:off x="10977817" y="1964058"/>
            <a:ext cx="6591447" cy="6703727"/>
          </a:xfrm>
          <a:prstGeom prst="rect">
            <a:avLst/>
          </a:prstGeom>
          <a:ln>
            <a:solidFill>
              <a:schemeClr val="bg1"/>
            </a:solidFill>
          </a:ln>
        </p:spPr>
      </p:pic>
    </p:spTree>
    <p:extLst>
      <p:ext uri="{BB962C8B-B14F-4D97-AF65-F5344CB8AC3E}">
        <p14:creationId xmlns:p14="http://schemas.microsoft.com/office/powerpoint/2010/main" val="3344604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3053770" y="4855986"/>
            <a:ext cx="7696198" cy="41629"/>
          </a:xfrm>
          <a:prstGeom prst="line">
            <a:avLst/>
          </a:prstGeom>
          <a:ln w="47625" cap="flat">
            <a:solidFill>
              <a:srgbClr val="161939"/>
            </a:solidFill>
            <a:prstDash val="solid"/>
            <a:headEnd type="none" w="sm" len="sm"/>
            <a:tailEnd type="none" w="sm" len="sm"/>
          </a:ln>
        </p:spPr>
      </p:sp>
      <p:grpSp>
        <p:nvGrpSpPr>
          <p:cNvPr id="3" name="Group 3"/>
          <p:cNvGrpSpPr/>
          <p:nvPr/>
        </p:nvGrpSpPr>
        <p:grpSpPr>
          <a:xfrm>
            <a:off x="652072" y="4305300"/>
            <a:ext cx="421055" cy="279336"/>
            <a:chOff x="-531344" y="0"/>
            <a:chExt cx="1267944" cy="812800"/>
          </a:xfrm>
        </p:grpSpPr>
        <p:sp>
          <p:nvSpPr>
            <p:cNvPr id="4" name="Freeform 4"/>
            <p:cNvSpPr/>
            <p:nvPr/>
          </p:nvSpPr>
          <p:spPr>
            <a:xfrm>
              <a:off x="-531344" y="0"/>
              <a:ext cx="809174"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D322A"/>
            </a:solidFill>
          </p:spPr>
        </p:sp>
        <p:sp>
          <p:nvSpPr>
            <p:cNvPr id="5" name="TextBox 5"/>
            <p:cNvSpPr txBox="1"/>
            <p:nvPr/>
          </p:nvSpPr>
          <p:spPr>
            <a:xfrm>
              <a:off x="76200" y="76200"/>
              <a:ext cx="660400" cy="660400"/>
            </a:xfrm>
            <a:prstGeom prst="rect">
              <a:avLst/>
            </a:prstGeom>
          </p:spPr>
          <p:txBody>
            <a:bodyPr lIns="50801" tIns="50801" rIns="50801" bIns="50801" rtlCol="0" anchor="ctr"/>
            <a:lstStyle/>
            <a:p>
              <a:pPr algn="ctr">
                <a:lnSpc>
                  <a:spcPts val="140"/>
                </a:lnSpc>
              </a:pPr>
              <a:endParaRPr dirty="0"/>
            </a:p>
          </p:txBody>
        </p:sp>
      </p:grpSp>
      <p:sp>
        <p:nvSpPr>
          <p:cNvPr id="22" name="Freeform 22"/>
          <p:cNvSpPr/>
          <p:nvPr/>
        </p:nvSpPr>
        <p:spPr>
          <a:xfrm>
            <a:off x="7391402" y="7658100"/>
            <a:ext cx="791483" cy="757845"/>
          </a:xfrm>
          <a:custGeom>
            <a:avLst/>
            <a:gdLst/>
            <a:ahLst/>
            <a:cxnLst/>
            <a:rect l="l" t="t" r="r" b="b"/>
            <a:pathLst>
              <a:path w="791483" h="757845">
                <a:moveTo>
                  <a:pt x="0" y="0"/>
                </a:moveTo>
                <a:lnTo>
                  <a:pt x="791482" y="0"/>
                </a:lnTo>
                <a:lnTo>
                  <a:pt x="791482" y="757845"/>
                </a:lnTo>
                <a:lnTo>
                  <a:pt x="0" y="7578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3" name="TextBox 23"/>
          <p:cNvSpPr txBox="1"/>
          <p:nvPr/>
        </p:nvSpPr>
        <p:spPr>
          <a:xfrm>
            <a:off x="12898070" y="6411996"/>
            <a:ext cx="3478391" cy="724557"/>
          </a:xfrm>
          <a:prstGeom prst="rect">
            <a:avLst/>
          </a:prstGeom>
        </p:spPr>
        <p:txBody>
          <a:bodyPr lIns="0" tIns="0" rIns="0" bIns="0" rtlCol="0" anchor="t">
            <a:spAutoFit/>
          </a:bodyPr>
          <a:lstStyle/>
          <a:p>
            <a:pPr algn="ctr">
              <a:lnSpc>
                <a:spcPts val="2874"/>
              </a:lnSpc>
              <a:spcBef>
                <a:spcPct val="0"/>
              </a:spcBef>
            </a:pPr>
            <a:r>
              <a:rPr lang="en-US" sz="2054" dirty="0">
                <a:solidFill>
                  <a:srgbClr val="FFFFFF"/>
                </a:solidFill>
                <a:latin typeface="Poppins"/>
              </a:rPr>
              <a:t>"A group problem-e t all group members"</a:t>
            </a:r>
          </a:p>
        </p:txBody>
      </p:sp>
      <p:pic>
        <p:nvPicPr>
          <p:cNvPr id="25" name="Picture 24" descr="A close-up of a pie chart&#10;&#10;Description automatically generated with medium confidence">
            <a:extLst>
              <a:ext uri="{FF2B5EF4-FFF2-40B4-BE49-F238E27FC236}">
                <a16:creationId xmlns:a16="http://schemas.microsoft.com/office/drawing/2014/main" id="{079F9A17-4A3D-2196-005F-5647A8EB56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4000" y="2176640"/>
            <a:ext cx="9056324" cy="5481460"/>
          </a:xfrm>
          <a:prstGeom prst="rect">
            <a:avLst/>
          </a:prstGeom>
          <a:solidFill>
            <a:srgbClr val="FFFFFF">
              <a:shade val="85000"/>
            </a:srgbClr>
          </a:solidFill>
          <a:ln w="88900" cap="sq">
            <a:solidFill>
              <a:schemeClr val="bg1"/>
            </a:solidFill>
            <a:miter lim="800000"/>
          </a:ln>
          <a:effectLst>
            <a:outerShdw blurRad="55000" dist="18000" dir="5400000" algn="tl" rotWithShape="0">
              <a:srgbClr val="000000">
                <a:alpha val="40000"/>
              </a:srgbClr>
            </a:outerShdw>
          </a:effectLst>
        </p:spPr>
      </p:pic>
      <p:sp>
        <p:nvSpPr>
          <p:cNvPr id="27" name="Content Placeholder 26">
            <a:extLst>
              <a:ext uri="{FF2B5EF4-FFF2-40B4-BE49-F238E27FC236}">
                <a16:creationId xmlns:a16="http://schemas.microsoft.com/office/drawing/2014/main" id="{904CF648-615C-05DA-E683-3CFEDB3BF7DC}"/>
              </a:ext>
            </a:extLst>
          </p:cNvPr>
          <p:cNvSpPr>
            <a:spLocks noGrp="1"/>
          </p:cNvSpPr>
          <p:nvPr>
            <p:ph idx="1"/>
          </p:nvPr>
        </p:nvSpPr>
        <p:spPr>
          <a:xfrm>
            <a:off x="1034311" y="2400300"/>
            <a:ext cx="16601617" cy="7886700"/>
          </a:xfrm>
        </p:spPr>
        <p:txBody>
          <a:bodyPr>
            <a:normAutofit fontScale="25000" lnSpcReduction="20000"/>
          </a:bodyPr>
          <a:lstStyle/>
          <a:p>
            <a:pPr algn="just"/>
            <a:r>
              <a:rPr lang="en-IN" sz="11200" dirty="0">
                <a:solidFill>
                  <a:schemeClr val="tx1">
                    <a:lumMod val="95000"/>
                    <a:lumOff val="5000"/>
                  </a:schemeClr>
                </a:solidFill>
                <a:latin typeface="Gill Sans MT" panose="020B0502020104020203" pitchFamily="34" charset="0"/>
              </a:rPr>
              <a:t>We have highest (6.9k) verified accounts </a:t>
            </a:r>
          </a:p>
          <a:p>
            <a:pPr marL="0" indent="0" algn="just">
              <a:buNone/>
            </a:pPr>
            <a:r>
              <a:rPr lang="en-IN" sz="11200" dirty="0">
                <a:solidFill>
                  <a:schemeClr val="tx1">
                    <a:lumMod val="95000"/>
                    <a:lumOff val="5000"/>
                  </a:schemeClr>
                </a:solidFill>
                <a:latin typeface="Gill Sans MT" panose="020B0502020104020203" pitchFamily="34" charset="0"/>
              </a:rPr>
              <a:t>opened  and highest (7.8k) non-verified </a:t>
            </a:r>
          </a:p>
          <a:p>
            <a:pPr marL="0" indent="0" algn="just">
              <a:buNone/>
            </a:pPr>
            <a:r>
              <a:rPr lang="en-IN" sz="11200" dirty="0">
                <a:solidFill>
                  <a:schemeClr val="tx1">
                    <a:lumMod val="95000"/>
                    <a:lumOff val="5000"/>
                  </a:schemeClr>
                </a:solidFill>
                <a:latin typeface="Gill Sans MT" panose="020B0502020104020203" pitchFamily="34" charset="0"/>
              </a:rPr>
              <a:t>accounts opened the year 2011</a:t>
            </a:r>
          </a:p>
          <a:p>
            <a:pPr marL="0" indent="0" algn="just">
              <a:buNone/>
            </a:pPr>
            <a:r>
              <a:rPr lang="en-IN" sz="11200" dirty="0">
                <a:solidFill>
                  <a:schemeClr val="tx1">
                    <a:lumMod val="95000"/>
                    <a:lumOff val="5000"/>
                  </a:schemeClr>
                </a:solidFill>
                <a:latin typeface="Gill Sans MT" panose="020B0502020104020203" pitchFamily="34" charset="0"/>
              </a:rPr>
              <a:t> </a:t>
            </a:r>
          </a:p>
          <a:p>
            <a:pPr algn="just"/>
            <a:r>
              <a:rPr lang="en-IN" sz="11200" dirty="0">
                <a:solidFill>
                  <a:schemeClr val="tx1">
                    <a:lumMod val="95000"/>
                    <a:lumOff val="5000"/>
                  </a:schemeClr>
                </a:solidFill>
                <a:latin typeface="Gill Sans MT" panose="020B0502020104020203" pitchFamily="34" charset="0"/>
              </a:rPr>
              <a:t>Mortgage has the highest total payment amount for</a:t>
            </a:r>
          </a:p>
          <a:p>
            <a:pPr marL="0" indent="0" algn="just">
              <a:buNone/>
            </a:pPr>
            <a:r>
              <a:rPr lang="en-IN" sz="11200" dirty="0">
                <a:solidFill>
                  <a:schemeClr val="tx1">
                    <a:lumMod val="95000"/>
                    <a:lumOff val="5000"/>
                  </a:schemeClr>
                </a:solidFill>
                <a:latin typeface="Gill Sans MT" panose="020B0502020104020203" pitchFamily="34" charset="0"/>
              </a:rPr>
              <a:t>the verified accounts  with 124.7 million and Rents has</a:t>
            </a:r>
          </a:p>
          <a:p>
            <a:pPr marL="0" indent="0" algn="just">
              <a:buNone/>
            </a:pPr>
            <a:r>
              <a:rPr lang="en-IN" sz="11200" dirty="0">
                <a:solidFill>
                  <a:schemeClr val="tx1">
                    <a:lumMod val="95000"/>
                    <a:lumOff val="5000"/>
                  </a:schemeClr>
                </a:solidFill>
                <a:latin typeface="Gill Sans MT" panose="020B0502020104020203" pitchFamily="34" charset="0"/>
              </a:rPr>
              <a:t>the highest total payment amount for the non-verified </a:t>
            </a:r>
          </a:p>
          <a:p>
            <a:pPr marL="0" indent="0" algn="just">
              <a:buNone/>
            </a:pPr>
            <a:r>
              <a:rPr lang="en-IN" sz="11200" dirty="0">
                <a:solidFill>
                  <a:schemeClr val="tx1">
                    <a:lumMod val="95000"/>
                    <a:lumOff val="5000"/>
                  </a:schemeClr>
                </a:solidFill>
                <a:latin typeface="Gill Sans MT" panose="020B0502020104020203" pitchFamily="34" charset="0"/>
              </a:rPr>
              <a:t>accounts with 72.15 million compared to the other </a:t>
            </a:r>
          </a:p>
          <a:p>
            <a:pPr marL="0" indent="0" algn="just">
              <a:buNone/>
            </a:pPr>
            <a:r>
              <a:rPr lang="en-IN" sz="11200" dirty="0">
                <a:solidFill>
                  <a:schemeClr val="tx1">
                    <a:lumMod val="95000"/>
                    <a:lumOff val="5000"/>
                  </a:schemeClr>
                </a:solidFill>
                <a:latin typeface="Gill Sans MT" panose="020B0502020104020203" pitchFamily="34" charset="0"/>
              </a:rPr>
              <a:t>home ownerships.</a:t>
            </a:r>
          </a:p>
          <a:p>
            <a:pPr marL="0" indent="0" algn="just">
              <a:buNone/>
            </a:pPr>
            <a:endParaRPr lang="en-IN" sz="11200" dirty="0">
              <a:solidFill>
                <a:schemeClr val="tx1">
                  <a:lumMod val="95000"/>
                  <a:lumOff val="5000"/>
                </a:schemeClr>
              </a:solidFill>
              <a:latin typeface="Gill Sans MT" panose="020B0502020104020203" pitchFamily="34" charset="0"/>
            </a:endParaRPr>
          </a:p>
          <a:p>
            <a:pPr algn="just"/>
            <a:r>
              <a:rPr lang="en-IN" sz="11200" dirty="0">
                <a:solidFill>
                  <a:schemeClr val="tx1">
                    <a:lumMod val="95000"/>
                    <a:lumOff val="5000"/>
                  </a:schemeClr>
                </a:solidFill>
                <a:latin typeface="Gill Sans MT" panose="020B0502020104020203" pitchFamily="34" charset="0"/>
              </a:rPr>
              <a:t>Others has the lowest verified accounts (0.04k) and</a:t>
            </a:r>
          </a:p>
          <a:p>
            <a:pPr marL="0" indent="0" algn="just">
              <a:buNone/>
            </a:pPr>
            <a:r>
              <a:rPr lang="en-IN" sz="11200" dirty="0">
                <a:solidFill>
                  <a:schemeClr val="tx1">
                    <a:lumMod val="95000"/>
                    <a:lumOff val="5000"/>
                  </a:schemeClr>
                </a:solidFill>
                <a:latin typeface="Gill Sans MT" panose="020B0502020104020203" pitchFamily="34" charset="0"/>
              </a:rPr>
              <a:t>non-verified accounts (0.05k) when compared to the </a:t>
            </a:r>
          </a:p>
          <a:p>
            <a:pPr marL="0" indent="0" algn="just">
              <a:buNone/>
            </a:pPr>
            <a:r>
              <a:rPr lang="en-IN" sz="11200" dirty="0">
                <a:solidFill>
                  <a:schemeClr val="tx1">
                    <a:lumMod val="95000"/>
                    <a:lumOff val="5000"/>
                  </a:schemeClr>
                </a:solidFill>
                <a:latin typeface="Gill Sans MT" panose="020B0502020104020203" pitchFamily="34" charset="0"/>
              </a:rPr>
              <a:t>Others. </a:t>
            </a:r>
          </a:p>
          <a:p>
            <a:pPr marL="0" indent="0">
              <a:lnSpc>
                <a:spcPct val="170000"/>
              </a:lnSpc>
              <a:buNone/>
            </a:pPr>
            <a:r>
              <a:rPr lang="en-IN" sz="11200" dirty="0">
                <a:latin typeface="Gill Sans MT" panose="020B0502020104020203" pitchFamily="34" charset="0"/>
              </a:rPr>
              <a:t>   </a:t>
            </a:r>
          </a:p>
          <a:p>
            <a:pPr marL="0" indent="0">
              <a:buNone/>
            </a:pPr>
            <a:endParaRPr lang="en-IN" sz="3600" dirty="0"/>
          </a:p>
          <a:p>
            <a:pPr marL="0" indent="0">
              <a:buNone/>
            </a:pPr>
            <a:endParaRPr lang="en-IN" dirty="0"/>
          </a:p>
          <a:p>
            <a:pPr marL="0" indent="0">
              <a:buNone/>
            </a:pPr>
            <a:r>
              <a:rPr lang="en-IN" dirty="0"/>
              <a:t>   </a:t>
            </a:r>
          </a:p>
          <a:p>
            <a:pPr marL="0" indent="0">
              <a:buNone/>
            </a:pPr>
            <a:endParaRPr lang="en-IN" dirty="0"/>
          </a:p>
        </p:txBody>
      </p:sp>
      <p:sp>
        <p:nvSpPr>
          <p:cNvPr id="8" name="Rectangle 7">
            <a:extLst>
              <a:ext uri="{FF2B5EF4-FFF2-40B4-BE49-F238E27FC236}">
                <a16:creationId xmlns:a16="http://schemas.microsoft.com/office/drawing/2014/main" id="{FBD5BD12-F946-C3B2-0F35-1D1BD12E2C32}"/>
              </a:ext>
            </a:extLst>
          </p:cNvPr>
          <p:cNvSpPr/>
          <p:nvPr/>
        </p:nvSpPr>
        <p:spPr>
          <a:xfrm>
            <a:off x="1081030" y="592628"/>
            <a:ext cx="6823621" cy="87214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nSpc>
                <a:spcPts val="6299"/>
              </a:lnSpc>
              <a:spcBef>
                <a:spcPct val="0"/>
              </a:spcBef>
            </a:pPr>
            <a:r>
              <a:rPr lang="en-US" sz="4400" b="1" dirty="0">
                <a:solidFill>
                  <a:srgbClr val="000000"/>
                </a:solidFill>
                <a:latin typeface="Archive"/>
              </a:rPr>
              <a:t>KPI 3 – Verification Status Wise Total Payment</a:t>
            </a:r>
          </a:p>
        </p:txBody>
      </p:sp>
    </p:spTree>
    <p:extLst>
      <p:ext uri="{BB962C8B-B14F-4D97-AF65-F5344CB8AC3E}">
        <p14:creationId xmlns:p14="http://schemas.microsoft.com/office/powerpoint/2010/main" val="3325293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3062287" y="5119688"/>
            <a:ext cx="8229600" cy="0"/>
          </a:xfrm>
          <a:prstGeom prst="line">
            <a:avLst/>
          </a:prstGeom>
          <a:ln w="47625" cap="flat">
            <a:solidFill>
              <a:srgbClr val="161939"/>
            </a:solidFill>
            <a:prstDash val="solid"/>
            <a:headEnd type="none" w="sm" len="sm"/>
            <a:tailEnd type="none" w="sm" len="sm"/>
          </a:ln>
        </p:spPr>
      </p:sp>
      <p:grpSp>
        <p:nvGrpSpPr>
          <p:cNvPr id="3" name="Group 3"/>
          <p:cNvGrpSpPr/>
          <p:nvPr/>
        </p:nvGrpSpPr>
        <p:grpSpPr>
          <a:xfrm>
            <a:off x="904555" y="6901421"/>
            <a:ext cx="279336" cy="279336"/>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D322A"/>
            </a:solidFill>
          </p:spPr>
        </p:sp>
        <p:sp>
          <p:nvSpPr>
            <p:cNvPr id="5" name="TextBox 5"/>
            <p:cNvSpPr txBox="1"/>
            <p:nvPr/>
          </p:nvSpPr>
          <p:spPr>
            <a:xfrm>
              <a:off x="76200" y="76200"/>
              <a:ext cx="660400" cy="660400"/>
            </a:xfrm>
            <a:prstGeom prst="rect">
              <a:avLst/>
            </a:prstGeom>
          </p:spPr>
          <p:txBody>
            <a:bodyPr lIns="50800" tIns="50800" rIns="50800" bIns="50800" rtlCol="0" anchor="ctr"/>
            <a:lstStyle/>
            <a:p>
              <a:pPr algn="ctr">
                <a:lnSpc>
                  <a:spcPts val="139"/>
                </a:lnSpc>
              </a:pPr>
              <a:endParaRPr/>
            </a:p>
          </p:txBody>
        </p:sp>
      </p:grpSp>
      <p:sp>
        <p:nvSpPr>
          <p:cNvPr id="21" name="TextBox 21"/>
          <p:cNvSpPr txBox="1"/>
          <p:nvPr/>
        </p:nvSpPr>
        <p:spPr>
          <a:xfrm>
            <a:off x="7010400" y="5981700"/>
            <a:ext cx="9508803" cy="635046"/>
          </a:xfrm>
          <a:prstGeom prst="rect">
            <a:avLst/>
          </a:prstGeom>
        </p:spPr>
        <p:txBody>
          <a:bodyPr wrap="square" lIns="0" tIns="0" rIns="0" bIns="0" rtlCol="0" anchor="t">
            <a:spAutoFit/>
          </a:bodyPr>
          <a:lstStyle/>
          <a:p>
            <a:pPr algn="ctr">
              <a:lnSpc>
                <a:spcPts val="2492"/>
              </a:lnSpc>
            </a:pPr>
            <a:r>
              <a:rPr lang="en-US" sz="2060" dirty="0">
                <a:solidFill>
                  <a:srgbClr val="FFFFFF"/>
                </a:solidFill>
                <a:latin typeface="Poppins"/>
              </a:rPr>
              <a:t>"Business analysts are a kind of switch from business problems to technological solutions."</a:t>
            </a:r>
          </a:p>
        </p:txBody>
      </p:sp>
      <p:pic>
        <p:nvPicPr>
          <p:cNvPr id="29" name="Picture 7">
            <a:extLst>
              <a:ext uri="{FF2B5EF4-FFF2-40B4-BE49-F238E27FC236}">
                <a16:creationId xmlns:a16="http://schemas.microsoft.com/office/drawing/2014/main" id="{BC61AAAB-81E9-79A0-57F9-A4905C4C52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935200" y="6972300"/>
            <a:ext cx="2751730" cy="3179520"/>
          </a:xfrm>
          <a:prstGeom prst="rect">
            <a:avLst/>
          </a:prstGeom>
        </p:spPr>
      </p:pic>
      <p:sp>
        <p:nvSpPr>
          <p:cNvPr id="32" name="Rectangle: Rounded Corners 31">
            <a:extLst>
              <a:ext uri="{FF2B5EF4-FFF2-40B4-BE49-F238E27FC236}">
                <a16:creationId xmlns:a16="http://schemas.microsoft.com/office/drawing/2014/main" id="{DDC1F82C-734F-FBC4-764C-E61E3E4B119D}"/>
              </a:ext>
            </a:extLst>
          </p:cNvPr>
          <p:cNvSpPr/>
          <p:nvPr/>
        </p:nvSpPr>
        <p:spPr>
          <a:xfrm>
            <a:off x="1229429" y="476250"/>
            <a:ext cx="8022329" cy="990600"/>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6299"/>
              </a:lnSpc>
              <a:spcBef>
                <a:spcPct val="0"/>
              </a:spcBef>
            </a:pPr>
            <a:r>
              <a:rPr lang="en-US" sz="4400" b="1" dirty="0">
                <a:solidFill>
                  <a:srgbClr val="000000"/>
                </a:solidFill>
                <a:latin typeface="Archive"/>
              </a:rPr>
              <a:t>KPI 4. State and last credit pull date wise loan status</a:t>
            </a:r>
          </a:p>
        </p:txBody>
      </p:sp>
      <p:sp>
        <p:nvSpPr>
          <p:cNvPr id="33" name="Rectangle 32">
            <a:extLst>
              <a:ext uri="{FF2B5EF4-FFF2-40B4-BE49-F238E27FC236}">
                <a16:creationId xmlns:a16="http://schemas.microsoft.com/office/drawing/2014/main" id="{96775040-D8D9-B60F-2671-4485EBF19B6C}"/>
              </a:ext>
            </a:extLst>
          </p:cNvPr>
          <p:cNvSpPr/>
          <p:nvPr/>
        </p:nvSpPr>
        <p:spPr>
          <a:xfrm>
            <a:off x="1247860" y="3981262"/>
            <a:ext cx="7440492" cy="29718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marL="554635" lvl="1" indent="-277318" algn="just">
              <a:lnSpc>
                <a:spcPts val="5086"/>
              </a:lnSpc>
              <a:buFont typeface="Arial"/>
              <a:buChar char="•"/>
            </a:pPr>
            <a:endParaRPr lang="en-US" sz="2800" dirty="0">
              <a:solidFill>
                <a:srgbClr val="000000"/>
              </a:solidFill>
              <a:latin typeface="Alata"/>
            </a:endParaRPr>
          </a:p>
        </p:txBody>
      </p:sp>
      <p:pic>
        <p:nvPicPr>
          <p:cNvPr id="6" name="Picture 5">
            <a:extLst>
              <a:ext uri="{FF2B5EF4-FFF2-40B4-BE49-F238E27FC236}">
                <a16:creationId xmlns:a16="http://schemas.microsoft.com/office/drawing/2014/main" id="{B1141BB3-BDEC-ABB4-9CF6-198DC8B2E2AB}"/>
              </a:ext>
            </a:extLst>
          </p:cNvPr>
          <p:cNvPicPr>
            <a:picLocks noChangeAspect="1"/>
          </p:cNvPicPr>
          <p:nvPr/>
        </p:nvPicPr>
        <p:blipFill>
          <a:blip r:embed="rId4"/>
          <a:stretch>
            <a:fillRect/>
          </a:stretch>
        </p:blipFill>
        <p:spPr>
          <a:xfrm>
            <a:off x="9055564" y="446760"/>
            <a:ext cx="9200912" cy="6357300"/>
          </a:xfrm>
          <a:prstGeom prst="rect">
            <a:avLst/>
          </a:prstGeom>
        </p:spPr>
      </p:pic>
      <p:pic>
        <p:nvPicPr>
          <p:cNvPr id="7" name="Picture 6">
            <a:extLst>
              <a:ext uri="{FF2B5EF4-FFF2-40B4-BE49-F238E27FC236}">
                <a16:creationId xmlns:a16="http://schemas.microsoft.com/office/drawing/2014/main" id="{C38755CC-565A-1CFD-35DB-E41F3C5435BC}"/>
              </a:ext>
            </a:extLst>
          </p:cNvPr>
          <p:cNvPicPr>
            <a:picLocks noChangeAspect="1"/>
          </p:cNvPicPr>
          <p:nvPr/>
        </p:nvPicPr>
        <p:blipFill>
          <a:blip r:embed="rId5"/>
          <a:stretch>
            <a:fillRect/>
          </a:stretch>
        </p:blipFill>
        <p:spPr>
          <a:xfrm>
            <a:off x="13458750" y="475816"/>
            <a:ext cx="4830011" cy="6188111"/>
          </a:xfrm>
          <a:prstGeom prst="rect">
            <a:avLst/>
          </a:prstGeom>
        </p:spPr>
      </p:pic>
      <p:sp>
        <p:nvSpPr>
          <p:cNvPr id="9" name="Rectangle 8">
            <a:extLst>
              <a:ext uri="{FF2B5EF4-FFF2-40B4-BE49-F238E27FC236}">
                <a16:creationId xmlns:a16="http://schemas.microsoft.com/office/drawing/2014/main" id="{2FC5B1EC-BB0F-DA1F-8C31-DBBE865721F0}"/>
              </a:ext>
            </a:extLst>
          </p:cNvPr>
          <p:cNvSpPr/>
          <p:nvPr/>
        </p:nvSpPr>
        <p:spPr>
          <a:xfrm>
            <a:off x="1248820" y="8115300"/>
            <a:ext cx="12849133" cy="15240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marL="554635" lvl="1" indent="-277318" algn="just">
              <a:lnSpc>
                <a:spcPts val="5086"/>
              </a:lnSpc>
              <a:buFont typeface="Arial"/>
              <a:buChar char="•"/>
            </a:pPr>
            <a:endParaRPr lang="en-US" sz="2800" dirty="0">
              <a:solidFill>
                <a:srgbClr val="000000"/>
              </a:solidFill>
              <a:latin typeface="Gill Sans MT" panose="020B0502020104020203" pitchFamily="34" charset="0"/>
            </a:endParaRPr>
          </a:p>
        </p:txBody>
      </p:sp>
      <p:sp>
        <p:nvSpPr>
          <p:cNvPr id="8" name="Rectangle 7">
            <a:extLst>
              <a:ext uri="{FF2B5EF4-FFF2-40B4-BE49-F238E27FC236}">
                <a16:creationId xmlns:a16="http://schemas.microsoft.com/office/drawing/2014/main" id="{3E7BBDD9-15EF-E265-6652-63258F31F67B}"/>
              </a:ext>
            </a:extLst>
          </p:cNvPr>
          <p:cNvSpPr/>
          <p:nvPr/>
        </p:nvSpPr>
        <p:spPr>
          <a:xfrm>
            <a:off x="1255807" y="2971800"/>
            <a:ext cx="7575465" cy="43434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US" sz="2800" dirty="0">
                <a:solidFill>
                  <a:schemeClr val="tx1"/>
                </a:solidFill>
                <a:latin typeface="Gill Sans MT" panose="020B0502020104020203" pitchFamily="34" charset="0"/>
              </a:rPr>
              <a:t>In KPI 4, we have to display loan status by state and last credited pull date .</a:t>
            </a:r>
          </a:p>
          <a:p>
            <a:endParaRPr lang="en-US" sz="2800" dirty="0">
              <a:solidFill>
                <a:schemeClr val="tx1"/>
              </a:solidFill>
              <a:latin typeface="Gill Sans MT" panose="020B0502020104020203" pitchFamily="34" charset="0"/>
            </a:endParaRPr>
          </a:p>
          <a:p>
            <a:pPr marL="457200" indent="-457200">
              <a:buFont typeface="Arial" panose="020B0604020202020204" pitchFamily="34" charset="0"/>
              <a:buChar char="•"/>
            </a:pPr>
            <a:r>
              <a:rPr lang="en-US" sz="2800" dirty="0">
                <a:solidFill>
                  <a:schemeClr val="tx1"/>
                </a:solidFill>
                <a:latin typeface="Gill Sans MT" panose="020B0502020104020203" pitchFamily="34" charset="0"/>
              </a:rPr>
              <a:t>The count of loan status for charged off is 5627, current is 1140, and fully paid is 32949 in which the total count is 39716.</a:t>
            </a:r>
          </a:p>
          <a:p>
            <a:pPr marL="457200" indent="-457200">
              <a:buFont typeface="Arial" panose="020B0604020202020204" pitchFamily="34" charset="0"/>
              <a:buChar char="•"/>
            </a:pPr>
            <a:endParaRPr lang="en-US" sz="2800" dirty="0">
              <a:solidFill>
                <a:schemeClr val="tx1"/>
              </a:solidFill>
              <a:latin typeface="Gill Sans MT" panose="020B0502020104020203" pitchFamily="34" charset="0"/>
            </a:endParaRPr>
          </a:p>
          <a:p>
            <a:pPr marL="457200" indent="-457200">
              <a:buFont typeface="Arial" panose="020B0604020202020204" pitchFamily="34" charset="0"/>
              <a:buChar char="•"/>
            </a:pPr>
            <a:r>
              <a:rPr lang="en-US" sz="2800" dirty="0">
                <a:solidFill>
                  <a:schemeClr val="tx1"/>
                </a:solidFill>
                <a:latin typeface="Gill Sans MT" panose="020B0502020104020203" pitchFamily="34" charset="0"/>
              </a:rPr>
              <a:t>For may 2016, the total count was 10308, which is the highest, and the least count was observed in 2007 in the month of May and July.</a:t>
            </a:r>
          </a:p>
          <a:p>
            <a:pPr marL="457200" indent="-457200">
              <a:buFont typeface="Arial" panose="020B0604020202020204" pitchFamily="34" charset="0"/>
              <a:buChar char="•"/>
            </a:pPr>
            <a:endParaRPr lang="en-US" sz="2800" dirty="0">
              <a:solidFill>
                <a:schemeClr val="tx1"/>
              </a:solidFill>
              <a:latin typeface="Gill Sans MT" panose="020B0502020104020203" pitchFamily="34" charset="0"/>
            </a:endParaRPr>
          </a:p>
          <a:p>
            <a:endParaRPr lang="en-IN" sz="2800" dirty="0">
              <a:solidFill>
                <a:schemeClr val="tx1"/>
              </a:solidFill>
              <a:latin typeface="Gill Sans MT" panose="020B0502020104020203" pitchFamily="34" charset="0"/>
            </a:endParaRPr>
          </a:p>
        </p:txBody>
      </p:sp>
      <p:sp>
        <p:nvSpPr>
          <p:cNvPr id="10" name="Rectangle 9">
            <a:extLst>
              <a:ext uri="{FF2B5EF4-FFF2-40B4-BE49-F238E27FC236}">
                <a16:creationId xmlns:a16="http://schemas.microsoft.com/office/drawing/2014/main" id="{C0A577E7-3840-7BD7-5977-310B1257B975}"/>
              </a:ext>
            </a:extLst>
          </p:cNvPr>
          <p:cNvSpPr/>
          <p:nvPr/>
        </p:nvSpPr>
        <p:spPr>
          <a:xfrm>
            <a:off x="1330603" y="7026065"/>
            <a:ext cx="13044691" cy="16383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800" dirty="0">
                <a:solidFill>
                  <a:schemeClr val="tx1"/>
                </a:solidFill>
                <a:latin typeface="Gill Sans MT" panose="020B0502020104020203" pitchFamily="34" charset="0"/>
              </a:rPr>
              <a:t>The highest count of people who have taken the loan is 7099 which is in California and the least count is 3 which is in Maine</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320294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420</TotalTime>
  <Words>716</Words>
  <Application>Microsoft Office PowerPoint</Application>
  <PresentationFormat>Custom</PresentationFormat>
  <Paragraphs>87</Paragraphs>
  <Slides>11</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11</vt:i4>
      </vt:variant>
    </vt:vector>
  </HeadingPairs>
  <TitlesOfParts>
    <vt:vector size="25" baseType="lpstr">
      <vt:lpstr>Algerian</vt:lpstr>
      <vt:lpstr>Trebuchet MS</vt:lpstr>
      <vt:lpstr>Anton</vt:lpstr>
      <vt:lpstr>Arial</vt:lpstr>
      <vt:lpstr>Poppins Bold</vt:lpstr>
      <vt:lpstr>Archive</vt:lpstr>
      <vt:lpstr>Antonio Bold</vt:lpstr>
      <vt:lpstr>Berlin Sans FB Demi</vt:lpstr>
      <vt:lpstr>Alata</vt:lpstr>
      <vt:lpstr>Gill Sans MT</vt:lpstr>
      <vt:lpstr>Calibri</vt:lpstr>
      <vt:lpstr>Poppins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Bhavana Koppala</dc:creator>
  <cp:lastModifiedBy>Nitin  Kumar .</cp:lastModifiedBy>
  <cp:revision>33</cp:revision>
  <dcterms:created xsi:type="dcterms:W3CDTF">2006-08-16T00:00:00Z</dcterms:created>
  <dcterms:modified xsi:type="dcterms:W3CDTF">2023-06-25T17:42:54Z</dcterms:modified>
  <dc:identifier>DAFmV3yU_fQ</dc:identifier>
</cp:coreProperties>
</file>